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gif" ContentType="image/gif"/>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5"/>
  </p:notesMasterIdLst>
  <p:handoutMasterIdLst>
    <p:handoutMasterId r:id="rId46"/>
  </p:handoutMasterIdLst>
  <p:sldIdLst>
    <p:sldId id="484" r:id="rId2"/>
    <p:sldId id="397" r:id="rId3"/>
    <p:sldId id="432" r:id="rId4"/>
    <p:sldId id="376" r:id="rId5"/>
    <p:sldId id="452" r:id="rId6"/>
    <p:sldId id="406" r:id="rId7"/>
    <p:sldId id="445" r:id="rId8"/>
    <p:sldId id="386" r:id="rId9"/>
    <p:sldId id="421" r:id="rId10"/>
    <p:sldId id="409" r:id="rId11"/>
    <p:sldId id="431" r:id="rId12"/>
    <p:sldId id="457" r:id="rId13"/>
    <p:sldId id="458" r:id="rId14"/>
    <p:sldId id="468" r:id="rId15"/>
    <p:sldId id="470" r:id="rId16"/>
    <p:sldId id="473" r:id="rId17"/>
    <p:sldId id="469" r:id="rId18"/>
    <p:sldId id="474" r:id="rId19"/>
    <p:sldId id="475" r:id="rId20"/>
    <p:sldId id="415" r:id="rId21"/>
    <p:sldId id="460" r:id="rId22"/>
    <p:sldId id="417" r:id="rId23"/>
    <p:sldId id="433" r:id="rId24"/>
    <p:sldId id="418" r:id="rId25"/>
    <p:sldId id="401" r:id="rId26"/>
    <p:sldId id="429" r:id="rId27"/>
    <p:sldId id="486" r:id="rId28"/>
    <p:sldId id="453" r:id="rId29"/>
    <p:sldId id="482" r:id="rId30"/>
    <p:sldId id="481" r:id="rId31"/>
    <p:sldId id="439" r:id="rId32"/>
    <p:sldId id="483" r:id="rId33"/>
    <p:sldId id="459" r:id="rId34"/>
    <p:sldId id="462" r:id="rId35"/>
    <p:sldId id="463" r:id="rId36"/>
    <p:sldId id="467" r:id="rId37"/>
    <p:sldId id="480" r:id="rId38"/>
    <p:sldId id="478" r:id="rId39"/>
    <p:sldId id="476" r:id="rId40"/>
    <p:sldId id="485" r:id="rId41"/>
    <p:sldId id="479" r:id="rId42"/>
    <p:sldId id="466" r:id="rId43"/>
    <p:sldId id="45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93" autoAdjust="0"/>
    <p:restoredTop sz="91304" autoAdjust="0"/>
  </p:normalViewPr>
  <p:slideViewPr>
    <p:cSldViewPr>
      <p:cViewPr>
        <p:scale>
          <a:sx n="108" d="100"/>
          <a:sy n="108" d="100"/>
        </p:scale>
        <p:origin x="-408" y="1336"/>
      </p:cViewPr>
      <p:guideLst>
        <p:guide orient="horz" pos="2160"/>
        <p:guide pos="2880"/>
      </p:guideLst>
    </p:cSldViewPr>
  </p:slideViewPr>
  <p:outlineViewPr>
    <p:cViewPr>
      <p:scale>
        <a:sx n="33" d="100"/>
        <a:sy n="33" d="100"/>
      </p:scale>
      <p:origin x="12"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F4EA71-4F32-405A-996D-89A6F13F1016}" type="datetimeFigureOut">
              <a:rPr lang="en-US" smtClean="0"/>
              <a:t>2/5/19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Goriely</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2622D7-ABEA-4A23-B0C6-3AA7A4F90A13}" type="slidenum">
              <a:rPr lang="en-US" smtClean="0"/>
              <a:t>‹#›</a:t>
            </a:fld>
            <a:endParaRPr lang="en-US"/>
          </a:p>
        </p:txBody>
      </p:sp>
    </p:spTree>
    <p:extLst>
      <p:ext uri="{BB962C8B-B14F-4D97-AF65-F5344CB8AC3E}">
        <p14:creationId xmlns:p14="http://schemas.microsoft.com/office/powerpoint/2010/main" val="41662604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C54FD-A63C-4D4D-A880-144E6EB99571}" type="datetimeFigureOut">
              <a:rPr lang="en-US" smtClean="0"/>
              <a:pPr/>
              <a:t>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Goriely</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6BC11A-8252-4CB3-8912-3CECB7E93EF1}" type="slidenum">
              <a:rPr lang="en-US" smtClean="0"/>
              <a:pPr/>
              <a:t>‹#›</a:t>
            </a:fld>
            <a:endParaRPr lang="en-US"/>
          </a:p>
        </p:txBody>
      </p:sp>
    </p:spTree>
    <p:extLst>
      <p:ext uri="{BB962C8B-B14F-4D97-AF65-F5344CB8AC3E}">
        <p14:creationId xmlns:p14="http://schemas.microsoft.com/office/powerpoint/2010/main" val="177135124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PLoS</a:t>
            </a:r>
            <a:r>
              <a:rPr lang="en-US" baseline="0" dirty="0" smtClean="0"/>
              <a:t> </a:t>
            </a:r>
            <a:r>
              <a:rPr lang="en-US" baseline="0" dirty="0" err="1" smtClean="0"/>
              <a:t>Glagov</a:t>
            </a:r>
            <a:endParaRPr lang="en-US" baseline="0" dirty="0" smtClean="0"/>
          </a:p>
          <a:p>
            <a:r>
              <a:rPr lang="en-US" baseline="0" dirty="0" err="1" smtClean="0"/>
              <a:t>Morphoelasticity</a:t>
            </a:r>
            <a:r>
              <a:rPr lang="en-US" baseline="0" dirty="0" smtClean="0"/>
              <a:t> theory</a:t>
            </a:r>
          </a:p>
          <a:p>
            <a:r>
              <a:rPr lang="en-US" baseline="0" dirty="0" err="1" smtClean="0"/>
              <a:t>Lanzer</a:t>
            </a:r>
            <a:r>
              <a:rPr lang="en-US" baseline="0" dirty="0" smtClean="0"/>
              <a:t> </a:t>
            </a:r>
            <a:r>
              <a:rPr lang="en-US" baseline="0" dirty="0" err="1" smtClean="0"/>
              <a:t>PLoS</a:t>
            </a:r>
            <a:endParaRPr lang="en-US" baseline="0" dirty="0" smtClean="0"/>
          </a:p>
          <a:p>
            <a:r>
              <a:rPr lang="en-US" baseline="0" dirty="0" smtClean="0"/>
              <a:t>2D finite elements</a:t>
            </a:r>
          </a:p>
          <a:p>
            <a:r>
              <a:rPr lang="en-US" baseline="0" dirty="0" smtClean="0"/>
              <a:t>3D finite elements</a:t>
            </a:r>
          </a:p>
          <a:p>
            <a:endParaRPr lang="en-US" baseline="0" dirty="0" smtClean="0"/>
          </a:p>
          <a:p>
            <a:r>
              <a:rPr lang="en-US" baseline="0" dirty="0" smtClean="0"/>
              <a:t>Question: How does my work differ from current treatments of </a:t>
            </a:r>
            <a:r>
              <a:rPr lang="en-US" baseline="0" dirty="0" err="1" smtClean="0"/>
              <a:t>morphoelasticity</a:t>
            </a:r>
            <a:r>
              <a:rPr lang="en-US" baseline="0" dirty="0" smtClean="0"/>
              <a:t>?</a:t>
            </a:r>
          </a:p>
          <a:p>
            <a:r>
              <a:rPr lang="en-US" dirty="0" smtClean="0"/>
              <a:t>Understand role of p as a Lagrange multiplier</a:t>
            </a:r>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2</a:t>
            </a:fld>
            <a:endParaRPr lang="en-US"/>
          </a:p>
        </p:txBody>
      </p:sp>
    </p:spTree>
    <p:extLst>
      <p:ext uri="{BB962C8B-B14F-4D97-AF65-F5344CB8AC3E}">
        <p14:creationId xmlns:p14="http://schemas.microsoft.com/office/powerpoint/2010/main" val="3902704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of ground substance</a:t>
            </a:r>
            <a:r>
              <a:rPr lang="en-US" baseline="0" dirty="0" smtClean="0"/>
              <a:t> as ECM, consisting of water, proteoglycans and a random arrangement of elastin fibers</a:t>
            </a:r>
          </a:p>
          <a:p>
            <a:r>
              <a:rPr lang="en-US" baseline="0" dirty="0" smtClean="0"/>
              <a:t>which do not </a:t>
            </a:r>
            <a:r>
              <a:rPr lang="en-US" baseline="0" dirty="0" err="1" smtClean="0"/>
              <a:t>exibit</a:t>
            </a:r>
            <a:r>
              <a:rPr lang="en-US" baseline="0" dirty="0" smtClean="0"/>
              <a:t> long-range order.</a:t>
            </a:r>
          </a:p>
          <a:p>
            <a:endParaRPr lang="en-US" baseline="0" dirty="0" smtClean="0"/>
          </a:p>
          <a:p>
            <a:r>
              <a:rPr lang="en-US" baseline="0" dirty="0" smtClean="0"/>
              <a:t>Collagen fibers do exhibit long-range structure.</a:t>
            </a:r>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17</a:t>
            </a:fld>
            <a:endParaRPr lang="en-US"/>
          </a:p>
        </p:txBody>
      </p:sp>
    </p:spTree>
    <p:extLst>
      <p:ext uri="{BB962C8B-B14F-4D97-AF65-F5344CB8AC3E}">
        <p14:creationId xmlns:p14="http://schemas.microsoft.com/office/powerpoint/2010/main" val="4283488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19</a:t>
            </a:fld>
            <a:endParaRPr lang="en-US"/>
          </a:p>
        </p:txBody>
      </p:sp>
    </p:spTree>
    <p:extLst>
      <p:ext uri="{BB962C8B-B14F-4D97-AF65-F5344CB8AC3E}">
        <p14:creationId xmlns:p14="http://schemas.microsoft.com/office/powerpoint/2010/main" val="3639200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pure mechanical model reproduces</a:t>
            </a:r>
            <a:r>
              <a:rPr lang="en-US" baseline="0" dirty="0" smtClean="0"/>
              <a:t> </a:t>
            </a:r>
            <a:r>
              <a:rPr lang="en-US" baseline="0" dirty="0" err="1" smtClean="0"/>
              <a:t>glagov’s</a:t>
            </a:r>
            <a:r>
              <a:rPr lang="en-US" baseline="0" dirty="0" smtClean="0"/>
              <a:t> results.</a:t>
            </a:r>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21</a:t>
            </a:fld>
            <a:endParaRPr lang="en-US"/>
          </a:p>
        </p:txBody>
      </p:sp>
    </p:spTree>
    <p:extLst>
      <p:ext uri="{BB962C8B-B14F-4D97-AF65-F5344CB8AC3E}">
        <p14:creationId xmlns:p14="http://schemas.microsoft.com/office/powerpoint/2010/main" val="4129535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Patients</a:t>
            </a:r>
            <a:r>
              <a:rPr lang="en-US" baseline="0" dirty="0" smtClean="0"/>
              <a:t> in PROSPECT were older. Few </a:t>
            </a:r>
            <a:r>
              <a:rPr lang="en-US" baseline="0" dirty="0" err="1" smtClean="0"/>
              <a:t>stenoses</a:t>
            </a:r>
            <a:r>
              <a:rPr lang="en-US" baseline="0" dirty="0" smtClean="0"/>
              <a:t> &lt; 20%</a:t>
            </a:r>
          </a:p>
          <a:p>
            <a:endParaRPr lang="en-US" baseline="0" dirty="0" smtClean="0"/>
          </a:p>
          <a:p>
            <a:r>
              <a:rPr lang="en-US" b="1" baseline="0" dirty="0" smtClean="0"/>
              <a:t>Do the two approaches agree?</a:t>
            </a:r>
          </a:p>
          <a:p>
            <a:endParaRPr lang="en-US" baseline="0" dirty="0" smtClean="0"/>
          </a:p>
        </p:txBody>
      </p:sp>
      <p:sp>
        <p:nvSpPr>
          <p:cNvPr id="4" name="Slide Number Placeholder 3"/>
          <p:cNvSpPr>
            <a:spLocks noGrp="1"/>
          </p:cNvSpPr>
          <p:nvPr>
            <p:ph type="sldNum" sz="quarter" idx="10"/>
          </p:nvPr>
        </p:nvSpPr>
        <p:spPr/>
        <p:txBody>
          <a:bodyPr/>
          <a:lstStyle/>
          <a:p>
            <a:fld id="{E26BC11A-8252-4CB3-8912-3CECB7E93EF1}" type="slidenum">
              <a:rPr lang="en-US" smtClean="0"/>
              <a:pPr/>
              <a:t>22</a:t>
            </a:fld>
            <a:endParaRPr lang="en-US"/>
          </a:p>
        </p:txBody>
      </p:sp>
    </p:spTree>
    <p:extLst>
      <p:ext uri="{BB962C8B-B14F-4D97-AF65-F5344CB8AC3E}">
        <p14:creationId xmlns:p14="http://schemas.microsoft.com/office/powerpoint/2010/main" val="1618498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Mathematicians</a:t>
            </a:r>
            <a:r>
              <a:rPr lang="en-US" baseline="0" dirty="0" smtClean="0"/>
              <a:t> and statisticians have developed a lot of sophisticated curve-fitting techniques</a:t>
            </a:r>
          </a:p>
          <a:p>
            <a:r>
              <a:rPr lang="en-US" dirty="0" smtClean="0"/>
              <a:t>Best fit line is basically</a:t>
            </a:r>
            <a:r>
              <a:rPr lang="en-US" baseline="0" dirty="0" smtClean="0"/>
              <a:t> linear regression but with a penalty term involving norm of second derivative.</a:t>
            </a:r>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23</a:t>
            </a:fld>
            <a:endParaRPr lang="en-US"/>
          </a:p>
        </p:txBody>
      </p:sp>
    </p:spTree>
    <p:extLst>
      <p:ext uri="{BB962C8B-B14F-4D97-AF65-F5344CB8AC3E}">
        <p14:creationId xmlns:p14="http://schemas.microsoft.com/office/powerpoint/2010/main" val="4209887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24</a:t>
            </a:fld>
            <a:endParaRPr lang="en-US"/>
          </a:p>
        </p:txBody>
      </p:sp>
    </p:spTree>
    <p:extLst>
      <p:ext uri="{BB962C8B-B14F-4D97-AF65-F5344CB8AC3E}">
        <p14:creationId xmlns:p14="http://schemas.microsoft.com/office/powerpoint/2010/main" val="2189409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25</a:t>
            </a:fld>
            <a:endParaRPr lang="en-US"/>
          </a:p>
        </p:txBody>
      </p:sp>
    </p:spTree>
    <p:extLst>
      <p:ext uri="{BB962C8B-B14F-4D97-AF65-F5344CB8AC3E}">
        <p14:creationId xmlns:p14="http://schemas.microsoft.com/office/powerpoint/2010/main" val="33652138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Penalty terms:</a:t>
            </a:r>
            <a:r>
              <a:rPr lang="en-US" baseline="0" dirty="0" smtClean="0"/>
              <a:t> Note we are using a compressible strain energy function</a:t>
            </a:r>
          </a:p>
          <a:p>
            <a:r>
              <a:rPr lang="en-US" baseline="0" dirty="0" smtClean="0"/>
              <a:t>The coefficients of the penalty terms are not arbitrary – they are chosen so that</a:t>
            </a:r>
          </a:p>
          <a:p>
            <a:r>
              <a:rPr lang="en-US" baseline="0" dirty="0" smtClean="0"/>
              <a:t>The material is physical. For example, the corresponding stress-strain relationship must</a:t>
            </a:r>
          </a:p>
          <a:p>
            <a:r>
              <a:rPr lang="en-US" baseline="0" dirty="0" smtClean="0"/>
              <a:t>Satisfy T=0 when </a:t>
            </a:r>
            <a:r>
              <a:rPr lang="en-US" baseline="0" dirty="0" err="1" smtClean="0"/>
              <a:t>F_e</a:t>
            </a:r>
            <a:r>
              <a:rPr lang="en-US" baseline="0" dirty="0" smtClean="0"/>
              <a:t> = I</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34</a:t>
            </a:fld>
            <a:endParaRPr lang="en-US"/>
          </a:p>
        </p:txBody>
      </p:sp>
    </p:spTree>
    <p:extLst>
      <p:ext uri="{BB962C8B-B14F-4D97-AF65-F5344CB8AC3E}">
        <p14:creationId xmlns:p14="http://schemas.microsoft.com/office/powerpoint/2010/main" val="524089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 cap: &lt; 65 um</a:t>
            </a:r>
          </a:p>
          <a:p>
            <a:r>
              <a:rPr lang="en-US" dirty="0" smtClean="0"/>
              <a:t>Necrotic</a:t>
            </a:r>
            <a:r>
              <a:rPr lang="en-US" baseline="0" dirty="0" smtClean="0"/>
              <a:t> core and vascularization: similar to cancer tumors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37</a:t>
            </a:fld>
            <a:endParaRPr lang="en-US"/>
          </a:p>
        </p:txBody>
      </p:sp>
    </p:spTree>
    <p:extLst>
      <p:ext uri="{BB962C8B-B14F-4D97-AF65-F5344CB8AC3E}">
        <p14:creationId xmlns:p14="http://schemas.microsoft.com/office/powerpoint/2010/main" val="1633643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Plaque</a:t>
            </a:r>
            <a:r>
              <a:rPr lang="en-US" baseline="0" dirty="0" smtClean="0"/>
              <a:t> tissue undergoes histological changes as it grows.</a:t>
            </a:r>
          </a:p>
          <a:p>
            <a:r>
              <a:rPr lang="en-US" baseline="0" dirty="0" smtClean="0"/>
              <a:t>These changes have been studied by other mathematicians such as </a:t>
            </a:r>
          </a:p>
          <a:p>
            <a:r>
              <a:rPr lang="en-US" baseline="0" dirty="0" smtClean="0"/>
              <a:t>Mary </a:t>
            </a:r>
            <a:r>
              <a:rPr lang="en-US" baseline="0" dirty="0" err="1" smtClean="0"/>
              <a:t>Myerscough</a:t>
            </a:r>
            <a:r>
              <a:rPr lang="en-US" baseline="0" dirty="0" smtClean="0"/>
              <a:t> (U. Sydney), A. Friedman (Ohio State) and others.</a:t>
            </a:r>
          </a:p>
          <a:p>
            <a:r>
              <a:rPr lang="en-US" baseline="0" dirty="0" smtClean="0"/>
              <a:t>Framework is reaction-diffusion PDEs.</a:t>
            </a:r>
          </a:p>
          <a:p>
            <a:r>
              <a:rPr lang="en-US" baseline="0" dirty="0" smtClean="0"/>
              <a:t>It is fairly straightforward to adopt their approach to a </a:t>
            </a:r>
            <a:r>
              <a:rPr lang="en-US" baseline="0" smtClean="0"/>
              <a:t>growing domain.</a:t>
            </a:r>
          </a:p>
          <a:p>
            <a:r>
              <a:rPr lang="en-US" baseline="0" smtClean="0"/>
              <a:t> </a:t>
            </a:r>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38</a:t>
            </a:fld>
            <a:endParaRPr lang="en-US"/>
          </a:p>
        </p:txBody>
      </p:sp>
    </p:spTree>
    <p:extLst>
      <p:ext uri="{BB962C8B-B14F-4D97-AF65-F5344CB8AC3E}">
        <p14:creationId xmlns:p14="http://schemas.microsoft.com/office/powerpoint/2010/main" val="375425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Describe different plaque types.</a:t>
            </a:r>
          </a:p>
          <a:p>
            <a:r>
              <a:rPr lang="en-US" baseline="0" dirty="0" smtClean="0"/>
              <a:t>Describe the pictures from CVPath.</a:t>
            </a:r>
          </a:p>
          <a:p>
            <a:r>
              <a:rPr lang="en-US" baseline="0" dirty="0" smtClean="0"/>
              <a:t>Hypothetical causes of atherosclerosis: LDL, 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4</a:t>
            </a:fld>
            <a:endParaRPr lang="en-US"/>
          </a:p>
        </p:txBody>
      </p:sp>
    </p:spTree>
    <p:extLst>
      <p:ext uri="{BB962C8B-B14F-4D97-AF65-F5344CB8AC3E}">
        <p14:creationId xmlns:p14="http://schemas.microsoft.com/office/powerpoint/2010/main" val="3482036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a:t>
            </a:r>
            <a:r>
              <a:rPr lang="en-US" baseline="0" dirty="0" smtClean="0"/>
              <a:t> OCT and grey scale images too</a:t>
            </a:r>
            <a:endParaRPr lang="en-US" dirty="0" smtClean="0"/>
          </a:p>
          <a:p>
            <a:endParaRPr lang="en-US" dirty="0" smtClean="0"/>
          </a:p>
          <a:p>
            <a:r>
              <a:rPr lang="en-US" dirty="0" smtClean="0"/>
              <a:t>TCFAs are associated</a:t>
            </a:r>
            <a:r>
              <a:rPr lang="en-US" baseline="0" dirty="0" smtClean="0"/>
              <a:t> with plaque rupture and heart attacks</a:t>
            </a:r>
          </a:p>
          <a:p>
            <a:r>
              <a:rPr lang="en-US" baseline="0" dirty="0" smtClean="0"/>
              <a:t>A patient’s calcium score is the best indicator of coronary heart disease and all atherosclerotic CVDs combined (Circulation Research 2017)</a:t>
            </a:r>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5</a:t>
            </a:fld>
            <a:endParaRPr lang="en-US"/>
          </a:p>
        </p:txBody>
      </p:sp>
    </p:spTree>
    <p:extLst>
      <p:ext uri="{BB962C8B-B14F-4D97-AF65-F5344CB8AC3E}">
        <p14:creationId xmlns:p14="http://schemas.microsoft.com/office/powerpoint/2010/main" val="211422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How a vessel cross section changes shape can be very complicated. Many different behaviors. In</a:t>
            </a:r>
            <a:r>
              <a:rPr lang="en-US" baseline="0" dirty="0" smtClean="0"/>
              <a:t> this case, m</a:t>
            </a:r>
            <a:r>
              <a:rPr lang="en-US" dirty="0" smtClean="0"/>
              <a:t>athematically, it is described by two radii. </a:t>
            </a:r>
          </a:p>
          <a:p>
            <a:r>
              <a:rPr lang="en-US" dirty="0" smtClean="0"/>
              <a:t>2) Lumen size and intima thickness are not necessarily correlated. They</a:t>
            </a:r>
            <a:r>
              <a:rPr lang="en-US" baseline="0" dirty="0" smtClean="0"/>
              <a:t> are independent variables.</a:t>
            </a:r>
          </a:p>
          <a:p>
            <a:r>
              <a:rPr lang="en-US" baseline="0" dirty="0" smtClean="0"/>
              <a:t>3) “Compensated” is a term we’ll hear often. It’s when the lumen stays the same size under growth.</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6</a:t>
            </a:fld>
            <a:endParaRPr lang="en-US"/>
          </a:p>
        </p:txBody>
      </p:sp>
    </p:spTree>
    <p:extLst>
      <p:ext uri="{BB962C8B-B14F-4D97-AF65-F5344CB8AC3E}">
        <p14:creationId xmlns:p14="http://schemas.microsoft.com/office/powerpoint/2010/main" val="2425979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Glagov</a:t>
            </a:r>
            <a:r>
              <a:rPr lang="en-US" baseline="0" dirty="0" smtClean="0"/>
              <a:t>: Human LCA. First to notice compensatory vs encroachment</a:t>
            </a:r>
          </a:p>
          <a:p>
            <a:r>
              <a:rPr lang="en-US" baseline="0" dirty="0" smtClean="0"/>
              <a:t>Other arteries such as LAD also exhibit GR</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E26BC11A-8252-4CB3-8912-3CECB7E93EF1}" type="slidenum">
              <a:rPr lang="en-US" smtClean="0"/>
              <a:pPr/>
              <a:t>8</a:t>
            </a:fld>
            <a:endParaRPr lang="en-US"/>
          </a:p>
        </p:txBody>
      </p:sp>
    </p:spTree>
    <p:extLst>
      <p:ext uri="{BB962C8B-B14F-4D97-AF65-F5344CB8AC3E}">
        <p14:creationId xmlns:p14="http://schemas.microsoft.com/office/powerpoint/2010/main" val="315245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 </a:t>
            </a:r>
            <a:r>
              <a:rPr lang="en-US" baseline="0" dirty="0" err="1" smtClean="0"/>
              <a:t>Inaba</a:t>
            </a:r>
            <a:r>
              <a:rPr lang="en-US" baseline="0" dirty="0" smtClean="0"/>
              <a:t>: In vivo study. About 700 US and European patients. IVUS study of patients with vulnerable plaque. </a:t>
            </a:r>
          </a:p>
          <a:p>
            <a:r>
              <a:rPr lang="en-US" dirty="0" smtClean="0"/>
              <a:t>2) </a:t>
            </a:r>
            <a:r>
              <a:rPr lang="en-US" dirty="0" err="1" smtClean="0"/>
              <a:t>Joner</a:t>
            </a:r>
            <a:r>
              <a:rPr lang="en-US" baseline="0" dirty="0" smtClean="0"/>
              <a:t> &amp; Virmani (editorial): changes in wall composition, cellular interactions, presence of macrophages, MMPs, necrotic core</a:t>
            </a:r>
          </a:p>
          <a:p>
            <a:r>
              <a:rPr lang="en-US" baseline="0" dirty="0" smtClean="0"/>
              <a:t>Enlargement.</a:t>
            </a:r>
          </a:p>
          <a:p>
            <a:r>
              <a:rPr lang="en-US" dirty="0" smtClean="0"/>
              <a:t>3) </a:t>
            </a:r>
            <a:r>
              <a:rPr lang="en-US" dirty="0" err="1" smtClean="0"/>
              <a:t>Korshunov</a:t>
            </a:r>
            <a:r>
              <a:rPr lang="en-US" dirty="0" smtClean="0"/>
              <a:t>:</a:t>
            </a:r>
            <a:r>
              <a:rPr lang="en-US" baseline="0" dirty="0" smtClean="0"/>
              <a:t> complicated molecular-scale explanation of </a:t>
            </a:r>
            <a:r>
              <a:rPr lang="en-US" baseline="0" dirty="0" err="1" smtClean="0"/>
              <a:t>Glagov</a:t>
            </a:r>
            <a:r>
              <a:rPr lang="en-US" baseline="0" dirty="0" smtClean="0"/>
              <a:t> phenomenon. Ligation studies in mice.</a:t>
            </a:r>
          </a:p>
          <a:p>
            <a:r>
              <a:rPr lang="en-US" baseline="0" dirty="0" smtClean="0"/>
              <a:t>4</a:t>
            </a:r>
            <a:r>
              <a:rPr lang="en-US" b="1" baseline="0" dirty="0" smtClean="0"/>
              <a:t>) Problem with all these papers is that they don’t tell us why GR occurs. They say that all these factors (X,Y,Z) are important, but don’t explain why they lead to compensating and then encroaching behavior</a:t>
            </a:r>
            <a:r>
              <a:rPr lang="en-US" baseline="0" dirty="0" smtClean="0"/>
              <a:t>. </a:t>
            </a:r>
            <a:r>
              <a:rPr lang="en-US" dirty="0" smtClean="0"/>
              <a:t>Mechanisms for </a:t>
            </a:r>
            <a:r>
              <a:rPr lang="en-US" dirty="0" err="1" smtClean="0"/>
              <a:t>Glagov</a:t>
            </a:r>
            <a:r>
              <a:rPr lang="en-US" dirty="0" smtClean="0"/>
              <a:t> phenomenon</a:t>
            </a:r>
            <a:r>
              <a:rPr lang="en-US" baseline="0" dirty="0" smtClean="0"/>
              <a:t> remain mysterious, despite being robustly observed in humans, non-human primates and mice.</a:t>
            </a:r>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10</a:t>
            </a:fld>
            <a:endParaRPr lang="en-US"/>
          </a:p>
        </p:txBody>
      </p:sp>
    </p:spTree>
    <p:extLst>
      <p:ext uri="{BB962C8B-B14F-4D97-AF65-F5344CB8AC3E}">
        <p14:creationId xmlns:p14="http://schemas.microsoft.com/office/powerpoint/2010/main" val="832036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 model vs animal model….</a:t>
            </a:r>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11</a:t>
            </a:fld>
            <a:endParaRPr lang="en-US"/>
          </a:p>
        </p:txBody>
      </p:sp>
    </p:spTree>
    <p:extLst>
      <p:ext uri="{BB962C8B-B14F-4D97-AF65-F5344CB8AC3E}">
        <p14:creationId xmlns:p14="http://schemas.microsoft.com/office/powerpoint/2010/main" val="1065065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Deformation</a:t>
            </a:r>
            <a:r>
              <a:rPr lang="en-US" baseline="0" dirty="0" smtClean="0"/>
              <a:t> gradient F is the </a:t>
            </a:r>
            <a:r>
              <a:rPr lang="en-US" baseline="0" dirty="0" err="1" smtClean="0"/>
              <a:t>Jacobian</a:t>
            </a:r>
            <a:r>
              <a:rPr lang="en-US" baseline="0" dirty="0" smtClean="0"/>
              <a:t> of the transformation</a:t>
            </a:r>
          </a:p>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14</a:t>
            </a:fld>
            <a:endParaRPr lang="en-US"/>
          </a:p>
        </p:txBody>
      </p:sp>
    </p:spTree>
    <p:extLst>
      <p:ext uri="{BB962C8B-B14F-4D97-AF65-F5344CB8AC3E}">
        <p14:creationId xmlns:p14="http://schemas.microsoft.com/office/powerpoint/2010/main" val="533125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6BC11A-8252-4CB3-8912-3CECB7E93EF1}" type="slidenum">
              <a:rPr lang="en-US" smtClean="0"/>
              <a:pPr/>
              <a:t>15</a:t>
            </a:fld>
            <a:endParaRPr lang="en-US"/>
          </a:p>
        </p:txBody>
      </p:sp>
    </p:spTree>
    <p:extLst>
      <p:ext uri="{BB962C8B-B14F-4D97-AF65-F5344CB8AC3E}">
        <p14:creationId xmlns:p14="http://schemas.microsoft.com/office/powerpoint/2010/main" val="1710150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DF1D12BB-4E72-4E23-BB90-B852921C384F}" type="datetime1">
              <a:rPr lang="en-US" smtClean="0"/>
              <a:t>2/5/19</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r>
              <a:rPr lang="en-US" smtClean="0"/>
              <a:t>P.-W. Fok, U. Delaware, Mathematics in Atherosclerosis</a:t>
            </a: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0F3D008C-7A6F-4F43-9D81-FABE24C25611}" type="slidenum">
              <a:rPr lang="en-US" smtClean="0"/>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2A6B57-A2C2-4A74-87FA-1CF17B24F269}" type="datetime1">
              <a:rPr lang="en-US" smtClean="0"/>
              <a:t>2/5/19</a:t>
            </a:fld>
            <a:endParaRPr lang="en-US"/>
          </a:p>
        </p:txBody>
      </p:sp>
      <p:sp>
        <p:nvSpPr>
          <p:cNvPr id="5" name="Footer Placeholder 4"/>
          <p:cNvSpPr>
            <a:spLocks noGrp="1"/>
          </p:cNvSpPr>
          <p:nvPr>
            <p:ph type="ftr" sz="quarter" idx="11"/>
          </p:nvPr>
        </p:nvSpPr>
        <p:spPr/>
        <p:txBody>
          <a:bodyPr/>
          <a:lstStyle/>
          <a:p>
            <a:r>
              <a:rPr lang="en-US" smtClean="0"/>
              <a:t>P.-W. Fok, U. Delaware, Mathematics in Atherosclerosis</a:t>
            </a:r>
            <a:endParaRPr lang="en-US"/>
          </a:p>
        </p:txBody>
      </p:sp>
      <p:sp>
        <p:nvSpPr>
          <p:cNvPr id="6" name="Slide Number Placeholder 5"/>
          <p:cNvSpPr>
            <a:spLocks noGrp="1"/>
          </p:cNvSpPr>
          <p:nvPr>
            <p:ph type="sldNum" sz="quarter" idx="12"/>
          </p:nvPr>
        </p:nvSpPr>
        <p:spPr/>
        <p:txBody>
          <a:bodyPr/>
          <a:lstStyle/>
          <a:p>
            <a:fld id="{0F3D008C-7A6F-4F43-9D81-FABE24C2561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490782-01F4-41AB-90CD-C5B4AD115E3E}" type="datetime1">
              <a:rPr lang="en-US" smtClean="0"/>
              <a:t>2/5/19</a:t>
            </a:fld>
            <a:endParaRPr lang="en-US"/>
          </a:p>
        </p:txBody>
      </p:sp>
      <p:sp>
        <p:nvSpPr>
          <p:cNvPr id="5" name="Footer Placeholder 4"/>
          <p:cNvSpPr>
            <a:spLocks noGrp="1"/>
          </p:cNvSpPr>
          <p:nvPr>
            <p:ph type="ftr" sz="quarter" idx="11"/>
          </p:nvPr>
        </p:nvSpPr>
        <p:spPr/>
        <p:txBody>
          <a:bodyPr/>
          <a:lstStyle/>
          <a:p>
            <a:r>
              <a:rPr lang="en-US" smtClean="0"/>
              <a:t>P.-W. Fok, U. Delaware, Mathematics in Atherosclerosis</a:t>
            </a:r>
            <a:endParaRPr lang="en-US"/>
          </a:p>
        </p:txBody>
      </p:sp>
      <p:sp>
        <p:nvSpPr>
          <p:cNvPr id="6" name="Slide Number Placeholder 5"/>
          <p:cNvSpPr>
            <a:spLocks noGrp="1"/>
          </p:cNvSpPr>
          <p:nvPr>
            <p:ph type="sldNum" sz="quarter" idx="12"/>
          </p:nvPr>
        </p:nvSpPr>
        <p:spPr/>
        <p:txBody>
          <a:bodyPr/>
          <a:lstStyle/>
          <a:p>
            <a:fld id="{0F3D008C-7A6F-4F43-9D81-FABE24C2561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726020-84CA-49A4-A3D4-B029D5FC55B4}" type="datetime1">
              <a:rPr lang="en-US" smtClean="0"/>
              <a:t>2/5/19</a:t>
            </a:fld>
            <a:endParaRPr lang="en-US"/>
          </a:p>
        </p:txBody>
      </p:sp>
      <p:sp>
        <p:nvSpPr>
          <p:cNvPr id="5" name="Footer Placeholder 4"/>
          <p:cNvSpPr>
            <a:spLocks noGrp="1"/>
          </p:cNvSpPr>
          <p:nvPr>
            <p:ph type="ftr" sz="quarter" idx="11"/>
          </p:nvPr>
        </p:nvSpPr>
        <p:spPr/>
        <p:txBody>
          <a:bodyPr/>
          <a:lstStyle/>
          <a:p>
            <a:r>
              <a:rPr lang="en-US" smtClean="0"/>
              <a:t>P.-W. Fok, U. Delaware, Mathematics in Atherosclerosis</a:t>
            </a:r>
            <a:endParaRPr lang="en-US"/>
          </a:p>
        </p:txBody>
      </p:sp>
      <p:sp>
        <p:nvSpPr>
          <p:cNvPr id="6" name="Slide Number Placeholder 5"/>
          <p:cNvSpPr>
            <a:spLocks noGrp="1"/>
          </p:cNvSpPr>
          <p:nvPr>
            <p:ph type="sldNum" sz="quarter" idx="12"/>
          </p:nvPr>
        </p:nvSpPr>
        <p:spPr/>
        <p:txBody>
          <a:bodyPr/>
          <a:lstStyle/>
          <a:p>
            <a:fld id="{0F3D008C-7A6F-4F43-9D81-FABE24C2561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9D39B2FB-38BF-48E7-900F-8F4F2A8153CD}" type="datetime1">
              <a:rPr lang="en-US" smtClean="0"/>
              <a:t>2/5/19</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r>
              <a:rPr lang="en-US" smtClean="0"/>
              <a:t>P.-W. Fok, U. Delaware, Mathematics in Atherosclerosis</a:t>
            </a: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0F3D008C-7A6F-4F43-9D81-FABE24C25611}" type="slidenum">
              <a:rPr lang="en-US" smtClean="0"/>
              <a:pPr/>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1FBAC34-A014-49D6-A071-F1BC0B203880}" type="datetime1">
              <a:rPr lang="en-US" smtClean="0"/>
              <a:t>2/5/19</a:t>
            </a:fld>
            <a:endParaRPr lang="en-US"/>
          </a:p>
        </p:txBody>
      </p:sp>
      <p:sp>
        <p:nvSpPr>
          <p:cNvPr id="6" name="Footer Placeholder 5"/>
          <p:cNvSpPr>
            <a:spLocks noGrp="1"/>
          </p:cNvSpPr>
          <p:nvPr>
            <p:ph type="ftr" sz="quarter" idx="11"/>
          </p:nvPr>
        </p:nvSpPr>
        <p:spPr/>
        <p:txBody>
          <a:bodyPr/>
          <a:lstStyle/>
          <a:p>
            <a:r>
              <a:rPr lang="en-US" smtClean="0"/>
              <a:t>P.-W. Fok, U. Delaware, Mathematics in Atherosclerosis</a:t>
            </a:r>
            <a:endParaRPr lang="en-US"/>
          </a:p>
        </p:txBody>
      </p:sp>
      <p:sp>
        <p:nvSpPr>
          <p:cNvPr id="7" name="Slide Number Placeholder 6"/>
          <p:cNvSpPr>
            <a:spLocks noGrp="1"/>
          </p:cNvSpPr>
          <p:nvPr>
            <p:ph type="sldNum" sz="quarter" idx="12"/>
          </p:nvPr>
        </p:nvSpPr>
        <p:spPr/>
        <p:txBody>
          <a:bodyPr/>
          <a:lstStyle/>
          <a:p>
            <a:fld id="{0F3D008C-7A6F-4F43-9D81-FABE24C2561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AAF6F00-B36E-4274-B2E0-7F189F1C140D}" type="datetime1">
              <a:rPr lang="en-US" smtClean="0"/>
              <a:t>2/5/19</a:t>
            </a:fld>
            <a:endParaRPr lang="en-US"/>
          </a:p>
        </p:txBody>
      </p:sp>
      <p:sp>
        <p:nvSpPr>
          <p:cNvPr id="8" name="Footer Placeholder 7"/>
          <p:cNvSpPr>
            <a:spLocks noGrp="1"/>
          </p:cNvSpPr>
          <p:nvPr>
            <p:ph type="ftr" sz="quarter" idx="11"/>
          </p:nvPr>
        </p:nvSpPr>
        <p:spPr/>
        <p:txBody>
          <a:bodyPr/>
          <a:lstStyle/>
          <a:p>
            <a:r>
              <a:rPr lang="en-US" smtClean="0"/>
              <a:t>P.-W. Fok, U. Delaware, Mathematics in Atherosclerosis</a:t>
            </a:r>
            <a:endParaRPr lang="en-US"/>
          </a:p>
        </p:txBody>
      </p:sp>
      <p:sp>
        <p:nvSpPr>
          <p:cNvPr id="9" name="Slide Number Placeholder 8"/>
          <p:cNvSpPr>
            <a:spLocks noGrp="1"/>
          </p:cNvSpPr>
          <p:nvPr>
            <p:ph type="sldNum" sz="quarter" idx="12"/>
          </p:nvPr>
        </p:nvSpPr>
        <p:spPr/>
        <p:txBody>
          <a:bodyPr/>
          <a:lstStyle/>
          <a:p>
            <a:fld id="{0F3D008C-7A6F-4F43-9D81-FABE24C2561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59CF654-7554-4E7B-8C00-43F95A71742B}" type="datetime1">
              <a:rPr lang="en-US" smtClean="0"/>
              <a:t>2/5/19</a:t>
            </a:fld>
            <a:endParaRPr lang="en-US"/>
          </a:p>
        </p:txBody>
      </p:sp>
      <p:sp>
        <p:nvSpPr>
          <p:cNvPr id="4" name="Footer Placeholder 3"/>
          <p:cNvSpPr>
            <a:spLocks noGrp="1"/>
          </p:cNvSpPr>
          <p:nvPr>
            <p:ph type="ftr" sz="quarter" idx="11"/>
          </p:nvPr>
        </p:nvSpPr>
        <p:spPr/>
        <p:txBody>
          <a:bodyPr/>
          <a:lstStyle/>
          <a:p>
            <a:r>
              <a:rPr lang="en-US" smtClean="0"/>
              <a:t>P.-W. Fok, U. Delaware, Mathematics in Atherosclerosis</a:t>
            </a:r>
            <a:endParaRPr lang="en-US"/>
          </a:p>
        </p:txBody>
      </p:sp>
      <p:sp>
        <p:nvSpPr>
          <p:cNvPr id="5" name="Slide Number Placeholder 4"/>
          <p:cNvSpPr>
            <a:spLocks noGrp="1"/>
          </p:cNvSpPr>
          <p:nvPr>
            <p:ph type="sldNum" sz="quarter" idx="12"/>
          </p:nvPr>
        </p:nvSpPr>
        <p:spPr/>
        <p:txBody>
          <a:bodyPr/>
          <a:lstStyle/>
          <a:p>
            <a:fld id="{0F3D008C-7A6F-4F43-9D81-FABE24C2561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DE8E10-D339-474C-9D39-C5300EF7951D}" type="datetime1">
              <a:rPr lang="en-US" smtClean="0"/>
              <a:t>2/5/19</a:t>
            </a:fld>
            <a:endParaRPr lang="en-US"/>
          </a:p>
        </p:txBody>
      </p:sp>
      <p:sp>
        <p:nvSpPr>
          <p:cNvPr id="3" name="Footer Placeholder 2"/>
          <p:cNvSpPr>
            <a:spLocks noGrp="1"/>
          </p:cNvSpPr>
          <p:nvPr>
            <p:ph type="ftr" sz="quarter" idx="11"/>
          </p:nvPr>
        </p:nvSpPr>
        <p:spPr/>
        <p:txBody>
          <a:bodyPr/>
          <a:lstStyle/>
          <a:p>
            <a:r>
              <a:rPr lang="en-US" smtClean="0"/>
              <a:t>P.-W. Fok, U. Delaware, Mathematics in Atherosclerosis</a:t>
            </a:r>
            <a:endParaRPr lang="en-US"/>
          </a:p>
        </p:txBody>
      </p:sp>
      <p:sp>
        <p:nvSpPr>
          <p:cNvPr id="4" name="Slide Number Placeholder 3"/>
          <p:cNvSpPr>
            <a:spLocks noGrp="1"/>
          </p:cNvSpPr>
          <p:nvPr>
            <p:ph type="sldNum" sz="quarter" idx="12"/>
          </p:nvPr>
        </p:nvSpPr>
        <p:spPr/>
        <p:txBody>
          <a:bodyPr/>
          <a:lstStyle/>
          <a:p>
            <a:fld id="{0F3D008C-7A6F-4F43-9D81-FABE24C2561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ABBC986-146F-4649-B772-D00BBA5B50F1}" type="datetime1">
              <a:rPr lang="en-US" smtClean="0"/>
              <a:t>2/5/19</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r>
              <a:rPr lang="en-US" smtClean="0"/>
              <a:t>P.-W. Fok, U. Delaware, Mathematics in Atherosclerosis</a:t>
            </a:r>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0F3D008C-7A6F-4F43-9D81-FABE24C25611}"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96327614-55C9-4E09-BC65-37B4F1E8F9E0}" type="datetime1">
              <a:rPr lang="en-US" smtClean="0"/>
              <a:t>2/5/19</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r>
              <a:rPr lang="en-US" smtClean="0"/>
              <a:t>P.-W. Fok, U. Delaware, Mathematics in Atherosclerosis</a:t>
            </a:r>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0F3D008C-7A6F-4F43-9D81-FABE24C25611}" type="slidenum">
              <a:rPr lang="en-US" smtClean="0"/>
              <a:pPr/>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B00B84F6-2810-461A-BD30-74B3C47B283E}" type="datetime1">
              <a:rPr lang="en-US" smtClean="0"/>
              <a:t>2/5/19</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r>
              <a:rPr lang="en-US" smtClean="0"/>
              <a:t>P.-W. Fok, U. Delaware, Mathematics in Atherosclerosis</a:t>
            </a: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0F3D008C-7A6F-4F43-9D81-FABE24C25611}" type="slidenum">
              <a:rPr lang="en-US" smtClean="0"/>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20776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384048"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tiff"/><Relationship Id="rId5" Type="http://schemas.openxmlformats.org/officeDocument/2006/relationships/image" Target="../media/image32.emf"/><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w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1.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emf"/><Relationship Id="rId6" Type="http://schemas.openxmlformats.org/officeDocument/2006/relationships/image" Target="../media/image36.emf"/><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emf"/><Relationship Id="rId5" Type="http://schemas.openxmlformats.org/officeDocument/2006/relationships/image" Target="../media/image58.jpg"/><Relationship Id="rId1" Type="http://schemas.openxmlformats.org/officeDocument/2006/relationships/slideLayout" Target="../slideLayouts/slideLayout2.xml"/><Relationship Id="rId2"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3.png"/><Relationship Id="rId5" Type="http://schemas.openxmlformats.org/officeDocument/2006/relationships/image" Target="../media/image60.g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62.png"/><Relationship Id="rId5" Type="http://schemas.openxmlformats.org/officeDocument/2006/relationships/image" Target="../media/image63.jpeg"/><Relationship Id="rId6" Type="http://schemas.openxmlformats.org/officeDocument/2006/relationships/oleObject" Target="../embeddings/oleObject2.bin"/><Relationship Id="rId7" Type="http://schemas.openxmlformats.org/officeDocument/2006/relationships/image" Target="../media/image61.emf"/><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7.png"/><Relationship Id="rId5" Type="http://schemas.openxmlformats.org/officeDocument/2006/relationships/image" Target="../media/image68.png"/><Relationship Id="rId1" Type="http://schemas.microsoft.com/office/2007/relationships/media" Target="../media/media1.avi"/><Relationship Id="rId2" Type="http://schemas.openxmlformats.org/officeDocument/2006/relationships/video" Target="../media/media1.avi"/></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jpe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9.png"/><Relationship Id="rId5" Type="http://schemas.openxmlformats.org/officeDocument/2006/relationships/image" Target="../media/image70.png"/><Relationship Id="rId1" Type="http://schemas.microsoft.com/office/2007/relationships/media" Target="../media/media2.avi"/><Relationship Id="rId2" Type="http://schemas.openxmlformats.org/officeDocument/2006/relationships/video" Target="../media/media2.avi"/></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9.emf"/><Relationship Id="rId5" Type="http://schemas.openxmlformats.org/officeDocument/2006/relationships/image" Target="../media/image10.wmf"/><Relationship Id="rId6" Type="http://schemas.openxmlformats.org/officeDocument/2006/relationships/oleObject" Target="../embeddings/oleObject1.bin"/><Relationship Id="rId7" Type="http://schemas.openxmlformats.org/officeDocument/2006/relationships/image" Target="../media/image8.emf"/><Relationship Id="rId8" Type="http://schemas.openxmlformats.org/officeDocument/2006/relationships/image" Target="../media/image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9.emf"/><Relationship Id="rId5" Type="http://schemas.openxmlformats.org/officeDocument/2006/relationships/image" Target="../media/image10.wmf"/><Relationship Id="rId1" Type="http://schemas.openxmlformats.org/officeDocument/2006/relationships/slideLayout" Target="../slideLayouts/slideLayout2.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1371600"/>
            <a:ext cx="7086600" cy="1756755"/>
          </a:xfrm>
        </p:spPr>
        <p:txBody>
          <a:bodyPr>
            <a:normAutofit/>
          </a:bodyPr>
          <a:lstStyle/>
          <a:p>
            <a:r>
              <a:rPr lang="en-US" sz="3200" dirty="0" smtClean="0"/>
              <a:t>Simulation of intimal thickening in arteries by </a:t>
            </a:r>
            <a:r>
              <a:rPr lang="en-US" sz="3200" dirty="0" err="1" smtClean="0"/>
              <a:t>morphoelasticity</a:t>
            </a:r>
            <a:endParaRPr lang="en-US" sz="3200" dirty="0"/>
          </a:p>
        </p:txBody>
      </p:sp>
      <p:sp>
        <p:nvSpPr>
          <p:cNvPr id="3" name="Subtitle 2"/>
          <p:cNvSpPr>
            <a:spLocks noGrp="1"/>
          </p:cNvSpPr>
          <p:nvPr>
            <p:ph type="subTitle" idx="1"/>
          </p:nvPr>
        </p:nvSpPr>
        <p:spPr>
          <a:xfrm>
            <a:off x="914400" y="3505200"/>
            <a:ext cx="7543800" cy="2819400"/>
          </a:xfrm>
        </p:spPr>
        <p:txBody>
          <a:bodyPr>
            <a:normAutofit/>
          </a:bodyPr>
          <a:lstStyle/>
          <a:p>
            <a:r>
              <a:rPr lang="en-US" sz="2000" dirty="0" smtClean="0"/>
              <a:t>Penn State University</a:t>
            </a:r>
          </a:p>
          <a:p>
            <a:r>
              <a:rPr lang="en-US" sz="2000" dirty="0" smtClean="0"/>
              <a:t> 5</a:t>
            </a:r>
            <a:r>
              <a:rPr lang="en-US" sz="2000" baseline="30000" dirty="0" smtClean="0"/>
              <a:t>th</a:t>
            </a:r>
            <a:r>
              <a:rPr lang="en-US" sz="2000" dirty="0" smtClean="0"/>
              <a:t> February 2019</a:t>
            </a:r>
          </a:p>
          <a:p>
            <a:endParaRPr lang="en-US" sz="2000" dirty="0" smtClean="0"/>
          </a:p>
          <a:p>
            <a:r>
              <a:rPr lang="en-US" sz="1600" dirty="0" smtClean="0"/>
              <a:t>Pak-Wing </a:t>
            </a:r>
            <a:r>
              <a:rPr lang="en-US" sz="1600" dirty="0" err="1" smtClean="0"/>
              <a:t>Fok</a:t>
            </a:r>
            <a:endParaRPr lang="en-US" sz="1600" dirty="0" smtClean="0"/>
          </a:p>
          <a:p>
            <a:r>
              <a:rPr lang="en-US" sz="1600" dirty="0" smtClean="0"/>
              <a:t>Department of Mathematical Sciences</a:t>
            </a:r>
          </a:p>
          <a:p>
            <a:r>
              <a:rPr lang="en-US" sz="1600" dirty="0" smtClean="0"/>
              <a:t>University of Delaware</a:t>
            </a:r>
          </a:p>
          <a:p>
            <a:endParaRPr lang="en-US" sz="2000" dirty="0" smtClean="0"/>
          </a:p>
        </p:txBody>
      </p:sp>
    </p:spTree>
    <p:extLst>
      <p:ext uri="{BB962C8B-B14F-4D97-AF65-F5344CB8AC3E}">
        <p14:creationId xmlns:p14="http://schemas.microsoft.com/office/powerpoint/2010/main" val="27221428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762000" y="65481"/>
            <a:ext cx="7772400" cy="1143000"/>
          </a:xfrm>
        </p:spPr>
        <p:txBody>
          <a:bodyPr>
            <a:normAutofit fontScale="90000"/>
          </a:bodyPr>
          <a:lstStyle/>
          <a:p>
            <a:r>
              <a:rPr lang="en-US" dirty="0" smtClean="0"/>
              <a:t>Compensatory enlargement: some literature</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10</a:t>
            </a:fld>
            <a:endParaRPr lang="en-US"/>
          </a:p>
        </p:txBody>
      </p:sp>
      <p:sp>
        <p:nvSpPr>
          <p:cNvPr id="2" name="TextBox 1"/>
          <p:cNvSpPr txBox="1"/>
          <p:nvPr/>
        </p:nvSpPr>
        <p:spPr>
          <a:xfrm>
            <a:off x="1676400" y="1524000"/>
            <a:ext cx="5791200" cy="4524316"/>
          </a:xfrm>
          <a:prstGeom prst="rect">
            <a:avLst/>
          </a:prstGeom>
          <a:noFill/>
        </p:spPr>
        <p:txBody>
          <a:bodyPr wrap="square" rtlCol="0">
            <a:spAutoFit/>
          </a:bodyPr>
          <a:lstStyle/>
          <a:p>
            <a:pPr marL="342900" indent="-342900">
              <a:buFont typeface="+mj-lt"/>
              <a:buAutoNum type="arabicPeriod"/>
            </a:pPr>
            <a:r>
              <a:rPr lang="en-US" dirty="0" smtClean="0"/>
              <a:t>“Compensatory </a:t>
            </a:r>
            <a:r>
              <a:rPr lang="en-US" dirty="0" smtClean="0"/>
              <a:t>enlargement </a:t>
            </a:r>
            <a:r>
              <a:rPr lang="en-US" dirty="0"/>
              <a:t>of the left main coronary artery: insights from the PROSPECT </a:t>
            </a:r>
            <a:r>
              <a:rPr lang="en-US" dirty="0" smtClean="0"/>
              <a:t>study” </a:t>
            </a:r>
            <a:r>
              <a:rPr lang="en-US" dirty="0"/>
              <a:t>– </a:t>
            </a:r>
            <a:r>
              <a:rPr lang="en-US" dirty="0" err="1"/>
              <a:t>Inaba</a:t>
            </a:r>
            <a:r>
              <a:rPr lang="en-US" dirty="0"/>
              <a:t> et al. (2014)</a:t>
            </a:r>
          </a:p>
          <a:p>
            <a:pPr marL="342900" indent="-342900">
              <a:buFont typeface="+mj-lt"/>
              <a:buAutoNum type="arabicPeriod"/>
            </a:pPr>
            <a:endParaRPr lang="en-US" dirty="0" smtClean="0"/>
          </a:p>
          <a:p>
            <a:pPr marL="342900" indent="-342900">
              <a:buFont typeface="+mj-lt"/>
              <a:buAutoNum type="arabicPeriod"/>
            </a:pPr>
            <a:r>
              <a:rPr lang="en-US" dirty="0" smtClean="0"/>
              <a:t>“Paradoxical increase in lumen size during progression of coronary atherosclerosis: Observations from the REVERSAL trial” – </a:t>
            </a:r>
            <a:r>
              <a:rPr lang="en-US" dirty="0" err="1" smtClean="0"/>
              <a:t>Sipahi</a:t>
            </a:r>
            <a:r>
              <a:rPr lang="en-US" dirty="0" smtClean="0"/>
              <a:t> et al., Atherosclerosis (2006)</a:t>
            </a:r>
          </a:p>
          <a:p>
            <a:pPr marL="342900" indent="-342900">
              <a:buFont typeface="+mj-lt"/>
              <a:buAutoNum type="arabicPeriod"/>
            </a:pPr>
            <a:endParaRPr lang="en-US" dirty="0" smtClean="0"/>
          </a:p>
          <a:p>
            <a:pPr marL="342900" indent="-342900">
              <a:buFont typeface="+mj-lt"/>
              <a:buAutoNum type="arabicPeriod"/>
            </a:pPr>
            <a:r>
              <a:rPr lang="en-US" dirty="0"/>
              <a:t>“Impact of Compensatory Enlargement of Atherosclerotic Coronary Arteries on Angiographic Assessment of Coronary Artery Disease” – </a:t>
            </a:r>
            <a:r>
              <a:rPr lang="en-US" dirty="0" err="1"/>
              <a:t>Stiel</a:t>
            </a:r>
            <a:r>
              <a:rPr lang="en-US" dirty="0"/>
              <a:t> et al., Circulation (1989)</a:t>
            </a:r>
          </a:p>
          <a:p>
            <a:pPr marL="342900" indent="-342900">
              <a:buFont typeface="+mj-lt"/>
              <a:buAutoNum type="arabicPeriod"/>
            </a:pPr>
            <a:endParaRPr lang="en-US" dirty="0" smtClean="0"/>
          </a:p>
          <a:p>
            <a:pPr marL="342900" indent="-342900">
              <a:buFont typeface="+mj-lt"/>
              <a:buAutoNum type="arabicPeriod"/>
            </a:pPr>
            <a:r>
              <a:rPr lang="en-US" dirty="0" smtClean="0"/>
              <a:t>“Differential enlargement of artery segments in response to enlarging atherosclerotic plaques” – </a:t>
            </a:r>
            <a:r>
              <a:rPr lang="en-US" dirty="0" err="1" smtClean="0"/>
              <a:t>Zarins</a:t>
            </a:r>
            <a:r>
              <a:rPr lang="en-US" dirty="0" smtClean="0"/>
              <a:t> et al., Journal of Vascular Surgery (1988)</a:t>
            </a:r>
          </a:p>
        </p:txBody>
      </p:sp>
    </p:spTree>
    <p:extLst>
      <p:ext uri="{BB962C8B-B14F-4D97-AF65-F5344CB8AC3E}">
        <p14:creationId xmlns:p14="http://schemas.microsoft.com/office/powerpoint/2010/main" val="55610730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a:t>
            </a:r>
            <a:r>
              <a:rPr lang="en-US" dirty="0" err="1" smtClean="0"/>
              <a:t>Morphoelasticity</a:t>
            </a:r>
            <a:endParaRPr lang="en-US"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11</a:t>
            </a:fld>
            <a:endParaRPr lang="en-US"/>
          </a:p>
        </p:txBody>
      </p:sp>
    </p:spTree>
    <p:extLst>
      <p:ext uri="{BB962C8B-B14F-4D97-AF65-F5344CB8AC3E}">
        <p14:creationId xmlns:p14="http://schemas.microsoft.com/office/powerpoint/2010/main" val="217631748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686800" cy="1173162"/>
          </a:xfrm>
        </p:spPr>
        <p:txBody>
          <a:bodyPr>
            <a:normAutofit fontScale="90000"/>
          </a:bodyPr>
          <a:lstStyle/>
          <a:p>
            <a:r>
              <a:rPr lang="en-US" dirty="0" err="1" smtClean="0"/>
              <a:t>Morphoelasticity</a:t>
            </a:r>
            <a:r>
              <a:rPr lang="en-US" dirty="0" smtClean="0"/>
              <a:t>: A theory of tissue growth</a:t>
            </a:r>
            <a:r>
              <a:rPr lang="en-US" baseline="30000" dirty="0"/>
              <a:t>1,2</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12</a:t>
            </a:fld>
            <a:endParaRPr lang="en-US"/>
          </a:p>
        </p:txBody>
      </p:sp>
      <p:pic>
        <p:nvPicPr>
          <p:cNvPr id="5" name="Picture 4" descr="morphoelasticity_decomp.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295400"/>
            <a:ext cx="4572000" cy="3868616"/>
          </a:xfrm>
          <a:prstGeom prst="rect">
            <a:avLst/>
          </a:prstGeom>
        </p:spPr>
      </p:pic>
      <p:sp>
        <p:nvSpPr>
          <p:cNvPr id="6" name="TextBox 5"/>
          <p:cNvSpPr txBox="1"/>
          <p:nvPr/>
        </p:nvSpPr>
        <p:spPr>
          <a:xfrm>
            <a:off x="522505" y="5525869"/>
            <a:ext cx="8392895" cy="646331"/>
          </a:xfrm>
          <a:prstGeom prst="rect">
            <a:avLst/>
          </a:prstGeom>
          <a:noFill/>
        </p:spPr>
        <p:txBody>
          <a:bodyPr wrap="square" rtlCol="0">
            <a:spAutoFit/>
          </a:bodyPr>
          <a:lstStyle/>
          <a:p>
            <a:r>
              <a:rPr lang="en-US" dirty="0" smtClean="0"/>
              <a:t>1. </a:t>
            </a:r>
            <a:r>
              <a:rPr lang="en-US" dirty="0" err="1" smtClean="0"/>
              <a:t>Goriely</a:t>
            </a:r>
            <a:r>
              <a:rPr lang="en-US" dirty="0" smtClean="0"/>
              <a:t> and Ben Amar, Biomechanics and modeling in </a:t>
            </a:r>
            <a:r>
              <a:rPr lang="en-US" dirty="0" err="1" smtClean="0"/>
              <a:t>mechanobiology</a:t>
            </a:r>
            <a:r>
              <a:rPr lang="en-US" dirty="0" smtClean="0"/>
              <a:t> (2007)</a:t>
            </a:r>
          </a:p>
          <a:p>
            <a:r>
              <a:rPr lang="en-US" dirty="0" smtClean="0"/>
              <a:t>2. </a:t>
            </a:r>
            <a:r>
              <a:rPr lang="en-US" dirty="0" err="1" smtClean="0"/>
              <a:t>Goriely</a:t>
            </a:r>
            <a:r>
              <a:rPr lang="en-US" dirty="0" smtClean="0"/>
              <a:t> and Moulton, New Trends in the Physics And Mechanics of Biological Systems (2011)</a:t>
            </a:r>
            <a:endParaRPr lang="en-US" dirty="0"/>
          </a:p>
        </p:txBody>
      </p:sp>
      <p:sp>
        <p:nvSpPr>
          <p:cNvPr id="7" name="TextBox 6"/>
          <p:cNvSpPr txBox="1"/>
          <p:nvPr/>
        </p:nvSpPr>
        <p:spPr>
          <a:xfrm>
            <a:off x="5399879" y="1905000"/>
            <a:ext cx="3744121" cy="1323439"/>
          </a:xfrm>
          <a:prstGeom prst="rect">
            <a:avLst/>
          </a:prstGeom>
          <a:noFill/>
        </p:spPr>
        <p:txBody>
          <a:bodyPr wrap="square" rtlCol="0">
            <a:spAutoFit/>
          </a:bodyPr>
          <a:lstStyle/>
          <a:p>
            <a:pPr algn="ctr"/>
            <a:r>
              <a:rPr lang="en-US" sz="2000" dirty="0" err="1" smtClean="0"/>
              <a:t>Morphoelasticity</a:t>
            </a:r>
            <a:r>
              <a:rPr lang="en-US" sz="2000" dirty="0" smtClean="0"/>
              <a:t> assumption decomposes the deformation gradient into a product  of growth and elastic response </a:t>
            </a:r>
            <a:endParaRPr lang="en-US" sz="2000" dirty="0"/>
          </a:p>
        </p:txBody>
      </p:sp>
    </p:spTree>
    <p:extLst>
      <p:ext uri="{BB962C8B-B14F-4D97-AF65-F5344CB8AC3E}">
        <p14:creationId xmlns:p14="http://schemas.microsoft.com/office/powerpoint/2010/main" val="21491634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200900" cy="1485900"/>
          </a:xfrm>
        </p:spPr>
        <p:txBody>
          <a:bodyPr>
            <a:normAutofit fontScale="90000"/>
          </a:bodyPr>
          <a:lstStyle/>
          <a:p>
            <a:r>
              <a:rPr lang="en-US" dirty="0" smtClean="0"/>
              <a:t>Applications of </a:t>
            </a:r>
            <a:r>
              <a:rPr lang="en-US" dirty="0" err="1" smtClean="0"/>
              <a:t>Morphoelasticity</a:t>
            </a:r>
            <a:r>
              <a:rPr lang="en-US" dirty="0" smtClean="0"/>
              <a:t> (and related theories)</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13</a:t>
            </a:fld>
            <a:endParaRPr lang="en-US"/>
          </a:p>
        </p:txBody>
      </p:sp>
      <p:sp>
        <p:nvSpPr>
          <p:cNvPr id="4" name="TextBox 3"/>
          <p:cNvSpPr txBox="1"/>
          <p:nvPr/>
        </p:nvSpPr>
        <p:spPr>
          <a:xfrm>
            <a:off x="762000" y="1752600"/>
            <a:ext cx="5562600" cy="1878976"/>
          </a:xfrm>
          <a:prstGeom prst="rect">
            <a:avLst/>
          </a:prstGeom>
          <a:noFill/>
        </p:spPr>
        <p:txBody>
          <a:bodyPr wrap="square" rtlCol="0">
            <a:spAutoFit/>
          </a:bodyPr>
          <a:lstStyle/>
          <a:p>
            <a:pPr marL="285750" indent="-285750">
              <a:lnSpc>
                <a:spcPct val="130000"/>
              </a:lnSpc>
              <a:buFont typeface="Wingdings" charset="2"/>
              <a:buChar char="§"/>
            </a:pPr>
            <a:r>
              <a:rPr lang="en-US" dirty="0" smtClean="0"/>
              <a:t>Dermal wound closure (Bowden et al., (2016))</a:t>
            </a:r>
          </a:p>
          <a:p>
            <a:pPr marL="285750" indent="-285750">
              <a:lnSpc>
                <a:spcPct val="130000"/>
              </a:lnSpc>
              <a:buFont typeface="Wingdings" charset="2"/>
              <a:buChar char="§"/>
            </a:pPr>
            <a:r>
              <a:rPr lang="en-US" dirty="0" smtClean="0"/>
              <a:t>Arterial wall growth (</a:t>
            </a:r>
            <a:r>
              <a:rPr lang="en-US" dirty="0" err="1" smtClean="0"/>
              <a:t>Kuhl</a:t>
            </a:r>
            <a:r>
              <a:rPr lang="en-US" dirty="0" smtClean="0"/>
              <a:t> et al., (2006))</a:t>
            </a:r>
          </a:p>
          <a:p>
            <a:pPr marL="285750" indent="-285750">
              <a:lnSpc>
                <a:spcPct val="130000"/>
              </a:lnSpc>
              <a:buFont typeface="Wingdings" charset="2"/>
              <a:buChar char="§"/>
            </a:pPr>
            <a:r>
              <a:rPr lang="en-US" dirty="0" smtClean="0"/>
              <a:t>Remodeling in aortic arch (Alford and Taber, (2008))</a:t>
            </a:r>
          </a:p>
          <a:p>
            <a:pPr marL="285750" indent="-285750">
              <a:lnSpc>
                <a:spcPct val="130000"/>
              </a:lnSpc>
              <a:buFont typeface="Wingdings" charset="2"/>
              <a:buChar char="§"/>
            </a:pPr>
            <a:r>
              <a:rPr lang="en-US" dirty="0" smtClean="0"/>
              <a:t>Intestinal villi (</a:t>
            </a:r>
            <a:r>
              <a:rPr lang="en-US" dirty="0" err="1" smtClean="0"/>
              <a:t>Balbi</a:t>
            </a:r>
            <a:r>
              <a:rPr lang="en-US" dirty="0" smtClean="0"/>
              <a:t> and </a:t>
            </a:r>
            <a:r>
              <a:rPr lang="en-US" dirty="0" err="1" smtClean="0"/>
              <a:t>Ciarletta</a:t>
            </a:r>
            <a:r>
              <a:rPr lang="en-US" dirty="0" smtClean="0"/>
              <a:t>, (2013))</a:t>
            </a:r>
          </a:p>
          <a:p>
            <a:pPr marL="285750" indent="-285750">
              <a:lnSpc>
                <a:spcPct val="130000"/>
              </a:lnSpc>
              <a:buFont typeface="Wingdings" charset="2"/>
              <a:buChar char="§"/>
            </a:pPr>
            <a:r>
              <a:rPr lang="en-US" dirty="0" smtClean="0"/>
              <a:t>Tracheal angioedema (Gou and Pence (2016))</a:t>
            </a:r>
            <a:endParaRPr lang="en-US" dirty="0"/>
          </a:p>
        </p:txBody>
      </p:sp>
      <p:pic>
        <p:nvPicPr>
          <p:cNvPr id="5" name="Picture 4"/>
          <p:cNvPicPr>
            <a:picLocks noChangeAspect="1"/>
          </p:cNvPicPr>
          <p:nvPr/>
        </p:nvPicPr>
        <p:blipFill>
          <a:blip r:embed="rId2"/>
          <a:stretch>
            <a:fillRect/>
          </a:stretch>
        </p:blipFill>
        <p:spPr>
          <a:xfrm>
            <a:off x="6400800" y="1676400"/>
            <a:ext cx="2361412" cy="2552700"/>
          </a:xfrm>
          <a:prstGeom prst="rect">
            <a:avLst/>
          </a:prstGeom>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038600"/>
            <a:ext cx="4391340" cy="2109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angle 7"/>
          <p:cNvSpPr/>
          <p:nvPr/>
        </p:nvSpPr>
        <p:spPr>
          <a:xfrm>
            <a:off x="5715000" y="5410200"/>
            <a:ext cx="2345454" cy="1169551"/>
          </a:xfrm>
          <a:prstGeom prst="rect">
            <a:avLst/>
          </a:prstGeom>
        </p:spPr>
        <p:txBody>
          <a:bodyPr wrap="square">
            <a:spAutoFit/>
          </a:bodyPr>
          <a:lstStyle/>
          <a:p>
            <a:r>
              <a:rPr lang="en-GB" sz="1400" dirty="0">
                <a:latin typeface="Arial" charset="0"/>
                <a:cs typeface="msgothic" charset="0"/>
              </a:rPr>
              <a:t>Scanning electron micrographs of emerging villi in the jejunum of turkey embryos </a:t>
            </a:r>
            <a:r>
              <a:rPr lang="en-GB" sz="1400" dirty="0" smtClean="0">
                <a:latin typeface="Arial" charset="0"/>
                <a:cs typeface="msgothic" charset="0"/>
              </a:rPr>
              <a:t>(</a:t>
            </a:r>
            <a:r>
              <a:rPr lang="en-GB" sz="1400" dirty="0" err="1" smtClean="0">
                <a:latin typeface="Arial" charset="0"/>
                <a:cs typeface="msgothic" charset="0"/>
              </a:rPr>
              <a:t>Balbi</a:t>
            </a:r>
            <a:r>
              <a:rPr lang="en-GB" sz="1400" dirty="0" smtClean="0">
                <a:latin typeface="Arial" charset="0"/>
                <a:cs typeface="msgothic" charset="0"/>
              </a:rPr>
              <a:t> &amp; </a:t>
            </a:r>
            <a:r>
              <a:rPr lang="en-GB" sz="1400" dirty="0" err="1" smtClean="0">
                <a:latin typeface="Arial" charset="0"/>
                <a:cs typeface="msgothic" charset="0"/>
              </a:rPr>
              <a:t>Ciarletta</a:t>
            </a:r>
            <a:r>
              <a:rPr lang="en-GB" sz="1400" dirty="0" smtClean="0">
                <a:latin typeface="Arial" charset="0"/>
                <a:cs typeface="msgothic" charset="0"/>
              </a:rPr>
              <a:t> (2013))</a:t>
            </a:r>
            <a:endParaRPr lang="en-US" sz="1400" dirty="0"/>
          </a:p>
        </p:txBody>
      </p:sp>
      <p:sp>
        <p:nvSpPr>
          <p:cNvPr id="9" name="TextBox 8"/>
          <p:cNvSpPr txBox="1"/>
          <p:nvPr/>
        </p:nvSpPr>
        <p:spPr>
          <a:xfrm>
            <a:off x="6477000" y="4191000"/>
            <a:ext cx="2518638" cy="923330"/>
          </a:xfrm>
          <a:prstGeom prst="rect">
            <a:avLst/>
          </a:prstGeom>
          <a:noFill/>
        </p:spPr>
        <p:txBody>
          <a:bodyPr wrap="none" rtlCol="0">
            <a:spAutoFit/>
          </a:bodyPr>
          <a:lstStyle/>
          <a:p>
            <a:r>
              <a:rPr lang="en-US" dirty="0" smtClean="0"/>
              <a:t>FEM simulation of </a:t>
            </a:r>
          </a:p>
          <a:p>
            <a:r>
              <a:rPr lang="en-US" dirty="0" smtClean="0"/>
              <a:t>trachea and bronchi </a:t>
            </a:r>
          </a:p>
          <a:p>
            <a:r>
              <a:rPr lang="en-US" dirty="0" smtClean="0"/>
              <a:t>(Gou and Pence (2016))</a:t>
            </a:r>
            <a:endParaRPr lang="en-US" dirty="0"/>
          </a:p>
        </p:txBody>
      </p:sp>
    </p:spTree>
    <p:extLst>
      <p:ext uri="{BB962C8B-B14F-4D97-AF65-F5344CB8AC3E}">
        <p14:creationId xmlns:p14="http://schemas.microsoft.com/office/powerpoint/2010/main" val="12276281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962900" cy="1485900"/>
          </a:xfrm>
        </p:spPr>
        <p:txBody>
          <a:bodyPr/>
          <a:lstStyle/>
          <a:p>
            <a:r>
              <a:rPr lang="en-US" dirty="0" smtClean="0"/>
              <a:t>Review of (elastic) deformation</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14</a:t>
            </a:fld>
            <a:endParaRPr lang="en-US"/>
          </a:p>
        </p:txBody>
      </p:sp>
      <p:pic>
        <p:nvPicPr>
          <p:cNvPr id="4" name="Picture 3"/>
          <p:cNvPicPr>
            <a:picLocks noChangeAspect="1"/>
          </p:cNvPicPr>
          <p:nvPr/>
        </p:nvPicPr>
        <p:blipFill>
          <a:blip r:embed="rId3"/>
          <a:stretch>
            <a:fillRect/>
          </a:stretch>
        </p:blipFill>
        <p:spPr>
          <a:xfrm>
            <a:off x="990600" y="914400"/>
            <a:ext cx="3733800" cy="3575112"/>
          </a:xfrm>
          <a:prstGeom prst="rect">
            <a:avLst/>
          </a:prstGeom>
        </p:spPr>
      </p:pic>
      <p:pic>
        <p:nvPicPr>
          <p:cNvPr id="7" name="Picture 6"/>
          <p:cNvPicPr>
            <a:picLocks noChangeAspect="1"/>
          </p:cNvPicPr>
          <p:nvPr/>
        </p:nvPicPr>
        <p:blipFill>
          <a:blip r:embed="rId4"/>
          <a:stretch>
            <a:fillRect/>
          </a:stretch>
        </p:blipFill>
        <p:spPr>
          <a:xfrm>
            <a:off x="5029200" y="838200"/>
            <a:ext cx="3124200" cy="1466587"/>
          </a:xfrm>
          <a:prstGeom prst="rect">
            <a:avLst/>
          </a:prstGeom>
        </p:spPr>
      </p:pic>
      <p:pic>
        <p:nvPicPr>
          <p:cNvPr id="8" name="Picture 7"/>
          <p:cNvPicPr>
            <a:picLocks noChangeAspect="1"/>
          </p:cNvPicPr>
          <p:nvPr/>
        </p:nvPicPr>
        <p:blipFill>
          <a:blip r:embed="rId5"/>
          <a:stretch>
            <a:fillRect/>
          </a:stretch>
        </p:blipFill>
        <p:spPr>
          <a:xfrm>
            <a:off x="5410200" y="2542126"/>
            <a:ext cx="2438400" cy="1648874"/>
          </a:xfrm>
          <a:prstGeom prst="rect">
            <a:avLst/>
          </a:prstGeom>
        </p:spPr>
      </p:pic>
      <p:grpSp>
        <p:nvGrpSpPr>
          <p:cNvPr id="6" name="Group 5"/>
          <p:cNvGrpSpPr/>
          <p:nvPr/>
        </p:nvGrpSpPr>
        <p:grpSpPr>
          <a:xfrm>
            <a:off x="5257800" y="4343400"/>
            <a:ext cx="3124200" cy="2209800"/>
            <a:chOff x="5257800" y="4343400"/>
            <a:chExt cx="3124200" cy="2209800"/>
          </a:xfrm>
        </p:grpSpPr>
        <p:pic>
          <p:nvPicPr>
            <p:cNvPr id="10" name="Picture 9"/>
            <p:cNvPicPr>
              <a:picLocks noChangeAspect="1"/>
            </p:cNvPicPr>
            <p:nvPr/>
          </p:nvPicPr>
          <p:blipFill>
            <a:blip r:embed="rId6"/>
            <a:stretch>
              <a:fillRect/>
            </a:stretch>
          </p:blipFill>
          <p:spPr>
            <a:xfrm>
              <a:off x="5257800" y="4343400"/>
              <a:ext cx="2971800" cy="1397629"/>
            </a:xfrm>
            <a:prstGeom prst="rect">
              <a:avLst/>
            </a:prstGeom>
          </p:spPr>
        </p:pic>
        <p:grpSp>
          <p:nvGrpSpPr>
            <p:cNvPr id="17" name="Group 16"/>
            <p:cNvGrpSpPr/>
            <p:nvPr/>
          </p:nvGrpSpPr>
          <p:grpSpPr>
            <a:xfrm>
              <a:off x="5562600" y="5867400"/>
              <a:ext cx="2819400" cy="685800"/>
              <a:chOff x="1752600" y="5715000"/>
              <a:chExt cx="2819400" cy="685800"/>
            </a:xfrm>
          </p:grpSpPr>
          <p:sp>
            <p:nvSpPr>
              <p:cNvPr id="11" name="TextBox 10"/>
              <p:cNvSpPr txBox="1"/>
              <p:nvPr/>
            </p:nvSpPr>
            <p:spPr>
              <a:xfrm>
                <a:off x="1905000" y="5791200"/>
                <a:ext cx="2621230" cy="369332"/>
              </a:xfrm>
              <a:prstGeom prst="rect">
                <a:avLst/>
              </a:prstGeom>
              <a:noFill/>
            </p:spPr>
            <p:txBody>
              <a:bodyPr wrap="none" rtlCol="0">
                <a:spAutoFit/>
              </a:bodyPr>
              <a:lstStyle/>
              <a:p>
                <a:r>
                  <a:rPr lang="en-US" dirty="0" smtClean="0"/>
                  <a:t>Deformation gradient, </a:t>
                </a:r>
                <a:r>
                  <a:rPr lang="en-US" b="1" dirty="0" smtClean="0">
                    <a:latin typeface="Times New Roman"/>
                    <a:cs typeface="Times New Roman"/>
                  </a:rPr>
                  <a:t>F</a:t>
                </a:r>
                <a:r>
                  <a:rPr lang="en-US" i="1" baseline="-25000" dirty="0" smtClean="0">
                    <a:latin typeface="Times New Roman"/>
                    <a:cs typeface="Times New Roman"/>
                  </a:rPr>
                  <a:t>e</a:t>
                </a:r>
                <a:endParaRPr lang="en-US" i="1" baseline="-25000" dirty="0">
                  <a:latin typeface="Times New Roman"/>
                  <a:cs typeface="Times New Roman"/>
                </a:endParaRPr>
              </a:p>
            </p:txBody>
          </p:sp>
          <p:sp>
            <p:nvSpPr>
              <p:cNvPr id="16" name="Rectangle 15"/>
              <p:cNvSpPr/>
              <p:nvPr/>
            </p:nvSpPr>
            <p:spPr>
              <a:xfrm>
                <a:off x="1752600" y="5715000"/>
                <a:ext cx="2819400" cy="685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20" name="Group 19"/>
          <p:cNvGrpSpPr/>
          <p:nvPr/>
        </p:nvGrpSpPr>
        <p:grpSpPr>
          <a:xfrm>
            <a:off x="914400" y="5181600"/>
            <a:ext cx="4038600" cy="990600"/>
            <a:chOff x="914400" y="5181600"/>
            <a:chExt cx="4038600" cy="990600"/>
          </a:xfrm>
        </p:grpSpPr>
        <p:pic>
          <p:nvPicPr>
            <p:cNvPr id="18" name="Picture 17"/>
            <p:cNvPicPr>
              <a:picLocks noChangeAspect="1"/>
            </p:cNvPicPr>
            <p:nvPr/>
          </p:nvPicPr>
          <p:blipFill>
            <a:blip r:embed="rId7"/>
            <a:stretch>
              <a:fillRect/>
            </a:stretch>
          </p:blipFill>
          <p:spPr>
            <a:xfrm>
              <a:off x="990600" y="5257800"/>
              <a:ext cx="3886200" cy="786904"/>
            </a:xfrm>
            <a:prstGeom prst="rect">
              <a:avLst/>
            </a:prstGeom>
          </p:spPr>
        </p:pic>
        <p:sp>
          <p:nvSpPr>
            <p:cNvPr id="19" name="Rectangle 18"/>
            <p:cNvSpPr/>
            <p:nvPr/>
          </p:nvSpPr>
          <p:spPr>
            <a:xfrm>
              <a:off x="914400" y="5181600"/>
              <a:ext cx="4038600" cy="9906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a:blip r:embed="rId8"/>
          <a:stretch>
            <a:fillRect/>
          </a:stretch>
        </p:blipFill>
        <p:spPr>
          <a:xfrm>
            <a:off x="2679700" y="914400"/>
            <a:ext cx="1435100" cy="503880"/>
          </a:xfrm>
          <a:prstGeom prst="rect">
            <a:avLst/>
          </a:prstGeom>
        </p:spPr>
      </p:pic>
    </p:spTree>
    <p:extLst>
      <p:ext uri="{BB962C8B-B14F-4D97-AF65-F5344CB8AC3E}">
        <p14:creationId xmlns:p14="http://schemas.microsoft.com/office/powerpoint/2010/main" val="21676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200900" cy="1485900"/>
          </a:xfrm>
        </p:spPr>
        <p:txBody>
          <a:bodyPr/>
          <a:lstStyle/>
          <a:p>
            <a:r>
              <a:rPr lang="en-US" dirty="0" smtClean="0"/>
              <a:t>Strain Energy Invariants</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15</a:t>
            </a:fld>
            <a:endParaRPr lang="en-US"/>
          </a:p>
        </p:txBody>
      </p:sp>
      <p:pic>
        <p:nvPicPr>
          <p:cNvPr id="17" name="Picture 16"/>
          <p:cNvPicPr>
            <a:picLocks noChangeAspect="1"/>
          </p:cNvPicPr>
          <p:nvPr/>
        </p:nvPicPr>
        <p:blipFill>
          <a:blip r:embed="rId3"/>
          <a:stretch>
            <a:fillRect/>
          </a:stretch>
        </p:blipFill>
        <p:spPr>
          <a:xfrm>
            <a:off x="5257800" y="1143000"/>
            <a:ext cx="3214841" cy="609600"/>
          </a:xfrm>
          <a:prstGeom prst="rect">
            <a:avLst/>
          </a:prstGeom>
        </p:spPr>
      </p:pic>
      <p:pic>
        <p:nvPicPr>
          <p:cNvPr id="19" name="Picture 18"/>
          <p:cNvPicPr>
            <a:picLocks noChangeAspect="1"/>
          </p:cNvPicPr>
          <p:nvPr/>
        </p:nvPicPr>
        <p:blipFill>
          <a:blip r:embed="rId4"/>
          <a:stretch>
            <a:fillRect/>
          </a:stretch>
        </p:blipFill>
        <p:spPr>
          <a:xfrm>
            <a:off x="4724400" y="2057400"/>
            <a:ext cx="4229100" cy="692375"/>
          </a:xfrm>
          <a:prstGeom prst="rect">
            <a:avLst/>
          </a:prstGeom>
        </p:spPr>
      </p:pic>
      <p:grpSp>
        <p:nvGrpSpPr>
          <p:cNvPr id="41" name="Group 40"/>
          <p:cNvGrpSpPr/>
          <p:nvPr/>
        </p:nvGrpSpPr>
        <p:grpSpPr>
          <a:xfrm>
            <a:off x="642685" y="1044934"/>
            <a:ext cx="4115065" cy="1469666"/>
            <a:chOff x="642685" y="1044934"/>
            <a:chExt cx="5334000" cy="1905000"/>
          </a:xfrm>
        </p:grpSpPr>
        <p:sp>
          <p:nvSpPr>
            <p:cNvPr id="6" name="Oval 5"/>
            <p:cNvSpPr/>
            <p:nvPr/>
          </p:nvSpPr>
          <p:spPr>
            <a:xfrm>
              <a:off x="2547685" y="1502134"/>
              <a:ext cx="914400" cy="1447800"/>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947485" y="1730734"/>
              <a:ext cx="533400" cy="990600"/>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2156787">
              <a:off x="4757485" y="1502134"/>
              <a:ext cx="914400" cy="1447800"/>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1633285" y="2187934"/>
              <a:ext cx="838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614485" y="2187934"/>
              <a:ext cx="838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85057" y="1665906"/>
              <a:ext cx="423893" cy="369333"/>
            </a:xfrm>
            <a:prstGeom prst="rect">
              <a:avLst/>
            </a:prstGeom>
            <a:noFill/>
          </p:spPr>
          <p:txBody>
            <a:bodyPr wrap="none" rtlCol="0">
              <a:spAutoFit/>
            </a:bodyPr>
            <a:lstStyle/>
            <a:p>
              <a:r>
                <a:rPr lang="en-US" b="1" dirty="0" smtClean="0">
                  <a:latin typeface="Times New Roman"/>
                  <a:cs typeface="Times New Roman"/>
                </a:rPr>
                <a:t>F</a:t>
              </a:r>
              <a:r>
                <a:rPr lang="en-US" i="1" baseline="-25000" dirty="0" smtClean="0">
                  <a:latin typeface="Times New Roman"/>
                  <a:cs typeface="Times New Roman"/>
                </a:rPr>
                <a:t>e</a:t>
              </a:r>
              <a:endParaRPr lang="en-US" i="1" baseline="-25000" dirty="0">
                <a:latin typeface="Times New Roman"/>
                <a:cs typeface="Times New Roman"/>
              </a:endParaRPr>
            </a:p>
          </p:txBody>
        </p:sp>
        <p:sp>
          <p:nvSpPr>
            <p:cNvPr id="12" name="TextBox 11"/>
            <p:cNvSpPr txBox="1"/>
            <p:nvPr/>
          </p:nvSpPr>
          <p:spPr>
            <a:xfrm>
              <a:off x="3859257" y="1665906"/>
              <a:ext cx="404112" cy="369333"/>
            </a:xfrm>
            <a:prstGeom prst="rect">
              <a:avLst/>
            </a:prstGeom>
            <a:noFill/>
          </p:spPr>
          <p:txBody>
            <a:bodyPr wrap="none" rtlCol="0">
              <a:spAutoFit/>
            </a:bodyPr>
            <a:lstStyle/>
            <a:p>
              <a:r>
                <a:rPr lang="en-US" b="1" dirty="0" smtClean="0">
                  <a:latin typeface="Times New Roman"/>
                  <a:cs typeface="Times New Roman"/>
                </a:rPr>
                <a:t>Q</a:t>
              </a:r>
              <a:endParaRPr lang="en-US" i="1" baseline="-25000" dirty="0">
                <a:latin typeface="Times New Roman"/>
                <a:cs typeface="Times New Roman"/>
              </a:endParaRPr>
            </a:p>
          </p:txBody>
        </p:sp>
        <p:sp>
          <p:nvSpPr>
            <p:cNvPr id="14" name="TextBox 13"/>
            <p:cNvSpPr txBox="1"/>
            <p:nvPr/>
          </p:nvSpPr>
          <p:spPr>
            <a:xfrm>
              <a:off x="3536306" y="2187934"/>
              <a:ext cx="992579" cy="523220"/>
            </a:xfrm>
            <a:prstGeom prst="rect">
              <a:avLst/>
            </a:prstGeom>
            <a:noFill/>
          </p:spPr>
          <p:txBody>
            <a:bodyPr wrap="none" rtlCol="0">
              <a:spAutoFit/>
            </a:bodyPr>
            <a:lstStyle/>
            <a:p>
              <a:pPr algn="ctr"/>
              <a:r>
                <a:rPr lang="en-US" sz="1400" dirty="0" smtClean="0"/>
                <a:t>Rigid Body</a:t>
              </a:r>
            </a:p>
            <a:p>
              <a:pPr algn="ctr"/>
              <a:r>
                <a:rPr lang="en-US" sz="1400" dirty="0" smtClean="0"/>
                <a:t>Rotation</a:t>
              </a:r>
              <a:endParaRPr lang="en-US" sz="1400" dirty="0"/>
            </a:p>
          </p:txBody>
        </p:sp>
        <p:sp>
          <p:nvSpPr>
            <p:cNvPr id="20" name="TextBox 19"/>
            <p:cNvSpPr txBox="1"/>
            <p:nvPr/>
          </p:nvSpPr>
          <p:spPr>
            <a:xfrm>
              <a:off x="642685" y="1273534"/>
              <a:ext cx="1174946" cy="369332"/>
            </a:xfrm>
            <a:prstGeom prst="rect">
              <a:avLst/>
            </a:prstGeom>
            <a:noFill/>
          </p:spPr>
          <p:txBody>
            <a:bodyPr wrap="none" rtlCol="0">
              <a:spAutoFit/>
            </a:bodyPr>
            <a:lstStyle/>
            <a:p>
              <a:r>
                <a:rPr lang="en-US" dirty="0"/>
                <a:t>R</a:t>
              </a:r>
              <a:r>
                <a:rPr lang="en-US" dirty="0" smtClean="0"/>
                <a:t>eference</a:t>
              </a:r>
              <a:endParaRPr lang="en-US" dirty="0"/>
            </a:p>
          </p:txBody>
        </p:sp>
        <p:sp>
          <p:nvSpPr>
            <p:cNvPr id="21" name="TextBox 20"/>
            <p:cNvSpPr txBox="1"/>
            <p:nvPr/>
          </p:nvSpPr>
          <p:spPr>
            <a:xfrm>
              <a:off x="2471485" y="1044934"/>
              <a:ext cx="1281796" cy="369332"/>
            </a:xfrm>
            <a:prstGeom prst="rect">
              <a:avLst/>
            </a:prstGeom>
            <a:noFill/>
          </p:spPr>
          <p:txBody>
            <a:bodyPr wrap="none" rtlCol="0">
              <a:spAutoFit/>
            </a:bodyPr>
            <a:lstStyle/>
            <a:p>
              <a:r>
                <a:rPr lang="en-US" dirty="0" smtClean="0"/>
                <a:t>Deformed</a:t>
              </a:r>
              <a:r>
                <a:rPr lang="en-US" baseline="-25000" dirty="0" smtClean="0"/>
                <a:t>1</a:t>
              </a:r>
              <a:endParaRPr lang="en-US" baseline="-25000" dirty="0"/>
            </a:p>
          </p:txBody>
        </p:sp>
        <p:sp>
          <p:nvSpPr>
            <p:cNvPr id="31" name="TextBox 30"/>
            <p:cNvSpPr txBox="1"/>
            <p:nvPr/>
          </p:nvSpPr>
          <p:spPr>
            <a:xfrm>
              <a:off x="4740011" y="1121134"/>
              <a:ext cx="1236674" cy="369332"/>
            </a:xfrm>
            <a:prstGeom prst="rect">
              <a:avLst/>
            </a:prstGeom>
            <a:noFill/>
          </p:spPr>
          <p:txBody>
            <a:bodyPr wrap="none" rtlCol="0">
              <a:spAutoFit/>
            </a:bodyPr>
            <a:lstStyle/>
            <a:p>
              <a:r>
                <a:rPr lang="en-US" dirty="0" smtClean="0"/>
                <a:t>Deformed</a:t>
              </a:r>
              <a:r>
                <a:rPr lang="en-US" baseline="-25000" dirty="0" smtClean="0"/>
                <a:t>2</a:t>
              </a:r>
              <a:endParaRPr lang="en-US" baseline="-25000" dirty="0"/>
            </a:p>
          </p:txBody>
        </p:sp>
      </p:grpSp>
      <p:grpSp>
        <p:nvGrpSpPr>
          <p:cNvPr id="42" name="Group 41"/>
          <p:cNvGrpSpPr/>
          <p:nvPr/>
        </p:nvGrpSpPr>
        <p:grpSpPr>
          <a:xfrm>
            <a:off x="533400" y="3657600"/>
            <a:ext cx="4114801" cy="1781169"/>
            <a:chOff x="609599" y="4051680"/>
            <a:chExt cx="4880230" cy="2112499"/>
          </a:xfrm>
        </p:grpSpPr>
        <p:sp>
          <p:nvSpPr>
            <p:cNvPr id="23" name="Oval 22"/>
            <p:cNvSpPr/>
            <p:nvPr/>
          </p:nvSpPr>
          <p:spPr>
            <a:xfrm>
              <a:off x="914399" y="4114800"/>
              <a:ext cx="533400" cy="990600"/>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rot="2547600">
              <a:off x="2707376" y="4164949"/>
              <a:ext cx="533400" cy="990600"/>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2547600">
              <a:off x="4668269" y="4051680"/>
              <a:ext cx="751867" cy="1254552"/>
            </a:xfrm>
            <a:prstGeom prst="ellipse">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a:off x="3581399" y="4572000"/>
              <a:ext cx="838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809999" y="4114800"/>
              <a:ext cx="423893" cy="369332"/>
            </a:xfrm>
            <a:prstGeom prst="rect">
              <a:avLst/>
            </a:prstGeom>
            <a:noFill/>
          </p:spPr>
          <p:txBody>
            <a:bodyPr wrap="none" rtlCol="0">
              <a:spAutoFit/>
            </a:bodyPr>
            <a:lstStyle/>
            <a:p>
              <a:r>
                <a:rPr lang="en-US" b="1" dirty="0" smtClean="0">
                  <a:latin typeface="Times New Roman"/>
                  <a:cs typeface="Times New Roman"/>
                </a:rPr>
                <a:t>F</a:t>
              </a:r>
              <a:r>
                <a:rPr lang="en-US" i="1" baseline="-25000" dirty="0" smtClean="0">
                  <a:latin typeface="Times New Roman"/>
                  <a:cs typeface="Times New Roman"/>
                </a:rPr>
                <a:t>e</a:t>
              </a:r>
              <a:endParaRPr lang="en-US" i="1" baseline="-25000" dirty="0">
                <a:latin typeface="Times New Roman"/>
                <a:cs typeface="Times New Roman"/>
              </a:endParaRPr>
            </a:p>
          </p:txBody>
        </p:sp>
        <p:sp>
          <p:nvSpPr>
            <p:cNvPr id="28" name="TextBox 27"/>
            <p:cNvSpPr txBox="1"/>
            <p:nvPr/>
          </p:nvSpPr>
          <p:spPr>
            <a:xfrm>
              <a:off x="1904999" y="4114800"/>
              <a:ext cx="404112" cy="369332"/>
            </a:xfrm>
            <a:prstGeom prst="rect">
              <a:avLst/>
            </a:prstGeom>
            <a:noFill/>
          </p:spPr>
          <p:txBody>
            <a:bodyPr wrap="none" rtlCol="0">
              <a:spAutoFit/>
            </a:bodyPr>
            <a:lstStyle/>
            <a:p>
              <a:r>
                <a:rPr lang="en-US" b="1" dirty="0" smtClean="0">
                  <a:latin typeface="Times New Roman"/>
                  <a:cs typeface="Times New Roman"/>
                </a:rPr>
                <a:t>Q</a:t>
              </a:r>
              <a:endParaRPr lang="en-US" i="1" baseline="-25000" dirty="0">
                <a:latin typeface="Times New Roman"/>
                <a:cs typeface="Times New Roman"/>
              </a:endParaRPr>
            </a:p>
          </p:txBody>
        </p:sp>
        <p:sp>
          <p:nvSpPr>
            <p:cNvPr id="29" name="TextBox 28"/>
            <p:cNvSpPr txBox="1"/>
            <p:nvPr/>
          </p:nvSpPr>
          <p:spPr>
            <a:xfrm>
              <a:off x="1523999" y="4724400"/>
              <a:ext cx="992579" cy="523220"/>
            </a:xfrm>
            <a:prstGeom prst="rect">
              <a:avLst/>
            </a:prstGeom>
            <a:noFill/>
          </p:spPr>
          <p:txBody>
            <a:bodyPr wrap="none" rtlCol="0">
              <a:spAutoFit/>
            </a:bodyPr>
            <a:lstStyle/>
            <a:p>
              <a:pPr algn="ctr"/>
              <a:r>
                <a:rPr lang="en-US" sz="1400" dirty="0" smtClean="0"/>
                <a:t>Rigid Body</a:t>
              </a:r>
            </a:p>
            <a:p>
              <a:pPr algn="ctr"/>
              <a:r>
                <a:rPr lang="en-US" sz="1400" dirty="0" smtClean="0"/>
                <a:t>Rotation</a:t>
              </a:r>
              <a:endParaRPr lang="en-US" sz="1400" dirty="0"/>
            </a:p>
          </p:txBody>
        </p:sp>
        <p:cxnSp>
          <p:nvCxnSpPr>
            <p:cNvPr id="30" name="Straight Arrow Connector 29"/>
            <p:cNvCxnSpPr/>
            <p:nvPr/>
          </p:nvCxnSpPr>
          <p:spPr>
            <a:xfrm>
              <a:off x="1676399" y="4572000"/>
              <a:ext cx="838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609599" y="5181600"/>
              <a:ext cx="1310312" cy="369332"/>
            </a:xfrm>
            <a:prstGeom prst="rect">
              <a:avLst/>
            </a:prstGeom>
            <a:noFill/>
          </p:spPr>
          <p:txBody>
            <a:bodyPr wrap="none" rtlCol="0">
              <a:spAutoFit/>
            </a:bodyPr>
            <a:lstStyle/>
            <a:p>
              <a:r>
                <a:rPr lang="en-US" dirty="0" smtClean="0"/>
                <a:t>Reference</a:t>
              </a:r>
              <a:r>
                <a:rPr lang="en-US" baseline="-25000" dirty="0" smtClean="0"/>
                <a:t>1</a:t>
              </a:r>
              <a:endParaRPr lang="en-US" baseline="-25000" dirty="0"/>
            </a:p>
          </p:txBody>
        </p:sp>
        <p:sp>
          <p:nvSpPr>
            <p:cNvPr id="33" name="TextBox 32"/>
            <p:cNvSpPr txBox="1"/>
            <p:nvPr/>
          </p:nvSpPr>
          <p:spPr>
            <a:xfrm>
              <a:off x="2362199" y="5105400"/>
              <a:ext cx="1265190" cy="369332"/>
            </a:xfrm>
            <a:prstGeom prst="rect">
              <a:avLst/>
            </a:prstGeom>
            <a:noFill/>
          </p:spPr>
          <p:txBody>
            <a:bodyPr wrap="none" rtlCol="0">
              <a:spAutoFit/>
            </a:bodyPr>
            <a:lstStyle/>
            <a:p>
              <a:r>
                <a:rPr lang="en-US" dirty="0" smtClean="0"/>
                <a:t>Reference</a:t>
              </a:r>
              <a:r>
                <a:rPr lang="en-US" baseline="-25000" dirty="0" smtClean="0"/>
                <a:t>2</a:t>
              </a:r>
              <a:endParaRPr lang="en-US" baseline="-25000" dirty="0"/>
            </a:p>
          </p:txBody>
        </p:sp>
        <p:sp>
          <p:nvSpPr>
            <p:cNvPr id="34" name="TextBox 33"/>
            <p:cNvSpPr txBox="1"/>
            <p:nvPr/>
          </p:nvSpPr>
          <p:spPr>
            <a:xfrm>
              <a:off x="4343399" y="5257800"/>
              <a:ext cx="1146430" cy="369332"/>
            </a:xfrm>
            <a:prstGeom prst="rect">
              <a:avLst/>
            </a:prstGeom>
            <a:noFill/>
          </p:spPr>
          <p:txBody>
            <a:bodyPr wrap="none" rtlCol="0">
              <a:spAutoFit/>
            </a:bodyPr>
            <a:lstStyle/>
            <a:p>
              <a:r>
                <a:rPr lang="en-US" dirty="0" smtClean="0"/>
                <a:t>Deformed</a:t>
              </a:r>
              <a:endParaRPr lang="en-US" baseline="-25000" dirty="0"/>
            </a:p>
          </p:txBody>
        </p:sp>
        <p:cxnSp>
          <p:nvCxnSpPr>
            <p:cNvPr id="35" name="Straight Arrow Connector 34"/>
            <p:cNvCxnSpPr/>
            <p:nvPr/>
          </p:nvCxnSpPr>
          <p:spPr>
            <a:xfrm>
              <a:off x="1447799" y="5791200"/>
              <a:ext cx="31242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5"/>
            <a:stretch>
              <a:fillRect/>
            </a:stretch>
          </p:blipFill>
          <p:spPr>
            <a:xfrm>
              <a:off x="2895599" y="5867400"/>
              <a:ext cx="304800" cy="296779"/>
            </a:xfrm>
            <a:prstGeom prst="rect">
              <a:avLst/>
            </a:prstGeom>
          </p:spPr>
        </p:pic>
      </p:grpSp>
      <p:pic>
        <p:nvPicPr>
          <p:cNvPr id="45" name="Picture 44"/>
          <p:cNvPicPr>
            <a:picLocks noChangeAspect="1"/>
          </p:cNvPicPr>
          <p:nvPr/>
        </p:nvPicPr>
        <p:blipFill>
          <a:blip r:embed="rId6"/>
          <a:stretch>
            <a:fillRect/>
          </a:stretch>
        </p:blipFill>
        <p:spPr>
          <a:xfrm>
            <a:off x="4623720" y="5299372"/>
            <a:ext cx="4444080" cy="1177628"/>
          </a:xfrm>
          <a:prstGeom prst="rect">
            <a:avLst/>
          </a:prstGeom>
        </p:spPr>
      </p:pic>
      <p:pic>
        <p:nvPicPr>
          <p:cNvPr id="4" name="Picture 3"/>
          <p:cNvPicPr>
            <a:picLocks noChangeAspect="1"/>
          </p:cNvPicPr>
          <p:nvPr/>
        </p:nvPicPr>
        <p:blipFill>
          <a:blip r:embed="rId7"/>
          <a:stretch>
            <a:fillRect/>
          </a:stretch>
        </p:blipFill>
        <p:spPr>
          <a:xfrm>
            <a:off x="4737100" y="3429000"/>
            <a:ext cx="4254500" cy="1609473"/>
          </a:xfrm>
          <a:prstGeom prst="rect">
            <a:avLst/>
          </a:prstGeom>
        </p:spPr>
      </p:pic>
    </p:spTree>
    <p:extLst>
      <p:ext uri="{BB962C8B-B14F-4D97-AF65-F5344CB8AC3E}">
        <p14:creationId xmlns:p14="http://schemas.microsoft.com/office/powerpoint/2010/main" val="2361503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F3D008C-7A6F-4F43-9D81-FABE24C25611}" type="slidenum">
              <a:rPr lang="en-US" smtClean="0"/>
              <a:pPr/>
              <a:t>16</a:t>
            </a:fld>
            <a:endParaRPr lang="en-US"/>
          </a:p>
        </p:txBody>
      </p:sp>
      <p:sp>
        <p:nvSpPr>
          <p:cNvPr id="4" name="TextBox 3"/>
          <p:cNvSpPr txBox="1"/>
          <p:nvPr/>
        </p:nvSpPr>
        <p:spPr>
          <a:xfrm>
            <a:off x="838200" y="1524000"/>
            <a:ext cx="8302273" cy="1677382"/>
          </a:xfrm>
          <a:prstGeom prst="rect">
            <a:avLst/>
          </a:prstGeom>
          <a:noFill/>
        </p:spPr>
        <p:txBody>
          <a:bodyPr wrap="none" rtlCol="0">
            <a:spAutoFit/>
          </a:bodyPr>
          <a:lstStyle/>
          <a:p>
            <a:pPr marL="285750" indent="-285750">
              <a:lnSpc>
                <a:spcPct val="130000"/>
              </a:lnSpc>
              <a:buFont typeface="Wingdings" charset="2"/>
              <a:buChar char="§"/>
            </a:pPr>
            <a:r>
              <a:rPr lang="en-US" sz="2000" dirty="0" smtClean="0"/>
              <a:t>Different </a:t>
            </a:r>
            <a:r>
              <a:rPr lang="en-US" sz="2000" i="1" dirty="0" smtClean="0"/>
              <a:t>W</a:t>
            </a:r>
            <a:r>
              <a:rPr lang="en-US" sz="2000" dirty="0" smtClean="0"/>
              <a:t> correspond to materials with different mechanical properties</a:t>
            </a:r>
          </a:p>
          <a:p>
            <a:pPr marL="285750" indent="-285750">
              <a:lnSpc>
                <a:spcPct val="130000"/>
              </a:lnSpc>
              <a:buFont typeface="Wingdings" charset="2"/>
              <a:buChar char="§"/>
            </a:pPr>
            <a:r>
              <a:rPr lang="en-US" sz="2000" i="1" dirty="0" smtClean="0"/>
              <a:t>W</a:t>
            </a:r>
            <a:r>
              <a:rPr lang="en-US" sz="2000" dirty="0" smtClean="0"/>
              <a:t> can be phenomenological or derived from underlying structure</a:t>
            </a:r>
          </a:p>
          <a:p>
            <a:pPr marL="285750" indent="-285750">
              <a:lnSpc>
                <a:spcPct val="130000"/>
              </a:lnSpc>
              <a:buFont typeface="Wingdings" charset="2"/>
              <a:buChar char="§"/>
            </a:pPr>
            <a:r>
              <a:rPr lang="en-US" sz="2000" dirty="0" smtClean="0"/>
              <a:t>Parameters may be determined by fitting to stress-strain data sets</a:t>
            </a:r>
          </a:p>
          <a:p>
            <a:pPr marL="285750" indent="-285750">
              <a:lnSpc>
                <a:spcPct val="130000"/>
              </a:lnSpc>
              <a:buFont typeface="Wingdings" charset="2"/>
              <a:buChar char="§"/>
            </a:pPr>
            <a:r>
              <a:rPr lang="en-US" sz="2000" dirty="0" smtClean="0"/>
              <a:t>Examples:</a:t>
            </a:r>
          </a:p>
        </p:txBody>
      </p:sp>
      <p:sp>
        <p:nvSpPr>
          <p:cNvPr id="7" name="Title 6"/>
          <p:cNvSpPr>
            <a:spLocks noGrp="1"/>
          </p:cNvSpPr>
          <p:nvPr>
            <p:ph type="title"/>
          </p:nvPr>
        </p:nvSpPr>
        <p:spPr>
          <a:xfrm>
            <a:off x="685800" y="152400"/>
            <a:ext cx="7200900" cy="1485900"/>
          </a:xfrm>
        </p:spPr>
        <p:txBody>
          <a:bodyPr/>
          <a:lstStyle/>
          <a:p>
            <a:r>
              <a:rPr lang="en-US" dirty="0" smtClean="0"/>
              <a:t>Strain Energies for Isotropic Materials</a:t>
            </a:r>
            <a:endParaRPr lang="en-US" dirty="0"/>
          </a:p>
        </p:txBody>
      </p:sp>
      <p:pic>
        <p:nvPicPr>
          <p:cNvPr id="2" name="Picture 1"/>
          <p:cNvPicPr>
            <a:picLocks noChangeAspect="1"/>
          </p:cNvPicPr>
          <p:nvPr/>
        </p:nvPicPr>
        <p:blipFill>
          <a:blip r:embed="rId2"/>
          <a:stretch>
            <a:fillRect/>
          </a:stretch>
        </p:blipFill>
        <p:spPr>
          <a:xfrm>
            <a:off x="1371600" y="3505200"/>
            <a:ext cx="6248400" cy="2357740"/>
          </a:xfrm>
          <a:prstGeom prst="rect">
            <a:avLst/>
          </a:prstGeom>
        </p:spPr>
      </p:pic>
    </p:spTree>
    <p:extLst>
      <p:ext uri="{BB962C8B-B14F-4D97-AF65-F5344CB8AC3E}">
        <p14:creationId xmlns:p14="http://schemas.microsoft.com/office/powerpoint/2010/main" val="25665004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6200"/>
            <a:ext cx="7200900" cy="1485900"/>
          </a:xfrm>
        </p:spPr>
        <p:txBody>
          <a:bodyPr/>
          <a:lstStyle/>
          <a:p>
            <a:r>
              <a:rPr lang="en-US" dirty="0" smtClean="0"/>
              <a:t>Strain Energy in Arteries</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17</a:t>
            </a:fld>
            <a:endParaRPr lang="en-US"/>
          </a:p>
        </p:txBody>
      </p:sp>
      <p:pic>
        <p:nvPicPr>
          <p:cNvPr id="4" name="Picture 3"/>
          <p:cNvPicPr>
            <a:picLocks noChangeAspect="1"/>
          </p:cNvPicPr>
          <p:nvPr/>
        </p:nvPicPr>
        <p:blipFill>
          <a:blip r:embed="rId3"/>
          <a:stretch>
            <a:fillRect/>
          </a:stretch>
        </p:blipFill>
        <p:spPr>
          <a:xfrm>
            <a:off x="762000" y="2630269"/>
            <a:ext cx="5089629" cy="3124200"/>
          </a:xfrm>
          <a:prstGeom prst="rect">
            <a:avLst/>
          </a:prstGeom>
        </p:spPr>
      </p:pic>
      <p:sp>
        <p:nvSpPr>
          <p:cNvPr id="5" name="TextBox 4"/>
          <p:cNvSpPr txBox="1"/>
          <p:nvPr/>
        </p:nvSpPr>
        <p:spPr>
          <a:xfrm>
            <a:off x="1143000" y="5830669"/>
            <a:ext cx="4260752" cy="646331"/>
          </a:xfrm>
          <a:prstGeom prst="rect">
            <a:avLst/>
          </a:prstGeom>
          <a:noFill/>
        </p:spPr>
        <p:txBody>
          <a:bodyPr wrap="none" rtlCol="0">
            <a:spAutoFit/>
          </a:bodyPr>
          <a:lstStyle/>
          <a:p>
            <a:r>
              <a:rPr lang="en-US" dirty="0" smtClean="0"/>
              <a:t>Taken from “Biomechanics of Soft Tissue”</a:t>
            </a:r>
          </a:p>
          <a:p>
            <a:r>
              <a:rPr lang="en-US" dirty="0" smtClean="0"/>
              <a:t>G. A. </a:t>
            </a:r>
            <a:r>
              <a:rPr lang="en-US" dirty="0" err="1" smtClean="0"/>
              <a:t>Holzapfel</a:t>
            </a:r>
            <a:r>
              <a:rPr lang="en-US" dirty="0"/>
              <a:t> </a:t>
            </a:r>
            <a:r>
              <a:rPr lang="en-US" dirty="0" smtClean="0"/>
              <a:t>(2000)</a:t>
            </a:r>
            <a:endParaRPr lang="en-US" dirty="0"/>
          </a:p>
        </p:txBody>
      </p:sp>
      <p:sp>
        <p:nvSpPr>
          <p:cNvPr id="6" name="TextBox 5"/>
          <p:cNvSpPr txBox="1"/>
          <p:nvPr/>
        </p:nvSpPr>
        <p:spPr>
          <a:xfrm>
            <a:off x="999070" y="838200"/>
            <a:ext cx="7430239" cy="1200328"/>
          </a:xfrm>
          <a:prstGeom prst="rect">
            <a:avLst/>
          </a:prstGeom>
          <a:noFill/>
        </p:spPr>
        <p:txBody>
          <a:bodyPr wrap="none" rtlCol="0">
            <a:spAutoFit/>
          </a:bodyPr>
          <a:lstStyle/>
          <a:p>
            <a:pPr algn="ctr"/>
            <a:r>
              <a:rPr lang="en-US" sz="2400" dirty="0" smtClean="0"/>
              <a:t>Assume arterial tissue consists of:</a:t>
            </a:r>
          </a:p>
          <a:p>
            <a:pPr algn="ctr"/>
            <a:endParaRPr lang="en-US" sz="2400" dirty="0" smtClean="0"/>
          </a:p>
          <a:p>
            <a:pPr algn="ctr"/>
            <a:r>
              <a:rPr lang="en-US" sz="2400" b="1" dirty="0" smtClean="0"/>
              <a:t>isotropic ground substance + anisotropic collagen fibers</a:t>
            </a:r>
            <a:endParaRPr lang="en-US" sz="2400" b="1" dirty="0"/>
          </a:p>
        </p:txBody>
      </p:sp>
      <p:sp>
        <p:nvSpPr>
          <p:cNvPr id="7" name="TextBox 6"/>
          <p:cNvSpPr txBox="1"/>
          <p:nvPr/>
        </p:nvSpPr>
        <p:spPr>
          <a:xfrm>
            <a:off x="6172200" y="2209800"/>
            <a:ext cx="2743200" cy="1754327"/>
          </a:xfrm>
          <a:prstGeom prst="rect">
            <a:avLst/>
          </a:prstGeom>
          <a:noFill/>
        </p:spPr>
        <p:txBody>
          <a:bodyPr wrap="square" rtlCol="0">
            <a:spAutoFit/>
          </a:bodyPr>
          <a:lstStyle/>
          <a:p>
            <a:r>
              <a:rPr lang="en-US" dirty="0" smtClean="0"/>
              <a:t>I) Tissue behaves like soft isotropic rubber sheet. Response mainly determined by elastin fibers</a:t>
            </a:r>
          </a:p>
          <a:p>
            <a:pPr marL="400050" indent="-400050">
              <a:buAutoNum type="romanUcParenR"/>
            </a:pPr>
            <a:endParaRPr lang="en-US" dirty="0"/>
          </a:p>
        </p:txBody>
      </p:sp>
      <p:sp>
        <p:nvSpPr>
          <p:cNvPr id="8" name="TextBox 7"/>
          <p:cNvSpPr txBox="1"/>
          <p:nvPr/>
        </p:nvSpPr>
        <p:spPr>
          <a:xfrm>
            <a:off x="6172200" y="3886200"/>
            <a:ext cx="2743200" cy="1200329"/>
          </a:xfrm>
          <a:prstGeom prst="rect">
            <a:avLst/>
          </a:prstGeom>
          <a:noFill/>
        </p:spPr>
        <p:txBody>
          <a:bodyPr wrap="square" rtlCol="0">
            <a:spAutoFit/>
          </a:bodyPr>
          <a:lstStyle/>
          <a:p>
            <a:r>
              <a:rPr lang="en-US" dirty="0" smtClean="0"/>
              <a:t>II) Collagen fibers start to unravel and become load-bearing</a:t>
            </a:r>
          </a:p>
          <a:p>
            <a:pPr marL="400050" indent="-400050">
              <a:buAutoNum type="romanUcParenR"/>
            </a:pPr>
            <a:endParaRPr lang="en-US" dirty="0"/>
          </a:p>
        </p:txBody>
      </p:sp>
      <p:sp>
        <p:nvSpPr>
          <p:cNvPr id="9" name="TextBox 8"/>
          <p:cNvSpPr txBox="1"/>
          <p:nvPr/>
        </p:nvSpPr>
        <p:spPr>
          <a:xfrm>
            <a:off x="6248400" y="5181600"/>
            <a:ext cx="2743200" cy="923330"/>
          </a:xfrm>
          <a:prstGeom prst="rect">
            <a:avLst/>
          </a:prstGeom>
          <a:noFill/>
        </p:spPr>
        <p:txBody>
          <a:bodyPr wrap="square" rtlCol="0">
            <a:spAutoFit/>
          </a:bodyPr>
          <a:lstStyle/>
          <a:p>
            <a:r>
              <a:rPr lang="en-US" dirty="0" smtClean="0"/>
              <a:t>III) Collagen fibers are stretched out and strongly resist the load</a:t>
            </a:r>
            <a:endParaRPr lang="en-US" dirty="0"/>
          </a:p>
        </p:txBody>
      </p:sp>
    </p:spTree>
    <p:extLst>
      <p:ext uri="{BB962C8B-B14F-4D97-AF65-F5344CB8AC3E}">
        <p14:creationId xmlns:p14="http://schemas.microsoft.com/office/powerpoint/2010/main" val="413940599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382000" cy="1295400"/>
          </a:xfrm>
        </p:spPr>
        <p:txBody>
          <a:bodyPr>
            <a:normAutofit/>
          </a:bodyPr>
          <a:lstStyle/>
          <a:p>
            <a:r>
              <a:rPr lang="en-US" sz="4000" dirty="0" err="1" smtClean="0"/>
              <a:t>Holzapfel</a:t>
            </a:r>
            <a:r>
              <a:rPr lang="en-US" sz="4000" dirty="0" smtClean="0"/>
              <a:t>-Gasser-Ogden</a:t>
            </a:r>
            <a:r>
              <a:rPr lang="en-US" sz="4000" dirty="0"/>
              <a:t> </a:t>
            </a:r>
            <a:r>
              <a:rPr lang="en-US" sz="4000" dirty="0" smtClean="0"/>
              <a:t>Strain Energy</a:t>
            </a:r>
            <a:endParaRPr lang="en-US" sz="4000"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18</a:t>
            </a:fld>
            <a:endParaRPr lang="en-US"/>
          </a:p>
        </p:txBody>
      </p:sp>
      <p:pic>
        <p:nvPicPr>
          <p:cNvPr id="10" name="Picture 9"/>
          <p:cNvPicPr>
            <a:picLocks noChangeAspect="1"/>
          </p:cNvPicPr>
          <p:nvPr/>
        </p:nvPicPr>
        <p:blipFill>
          <a:blip r:embed="rId2"/>
          <a:stretch>
            <a:fillRect/>
          </a:stretch>
        </p:blipFill>
        <p:spPr>
          <a:xfrm>
            <a:off x="1066800" y="3770132"/>
            <a:ext cx="3620887" cy="2757668"/>
          </a:xfrm>
          <a:prstGeom prst="rect">
            <a:avLst/>
          </a:prstGeom>
        </p:spPr>
      </p:pic>
      <p:sp>
        <p:nvSpPr>
          <p:cNvPr id="11" name="TextBox 10"/>
          <p:cNvSpPr txBox="1"/>
          <p:nvPr/>
        </p:nvSpPr>
        <p:spPr>
          <a:xfrm>
            <a:off x="2362200" y="3886200"/>
            <a:ext cx="2905513" cy="369332"/>
          </a:xfrm>
          <a:prstGeom prst="rect">
            <a:avLst/>
          </a:prstGeom>
          <a:noFill/>
        </p:spPr>
        <p:txBody>
          <a:bodyPr wrap="none" rtlCol="0">
            <a:spAutoFit/>
          </a:bodyPr>
          <a:lstStyle/>
          <a:p>
            <a:r>
              <a:rPr lang="en-US" dirty="0" smtClean="0"/>
              <a:t>From </a:t>
            </a:r>
            <a:r>
              <a:rPr lang="en-US" dirty="0" err="1" smtClean="0"/>
              <a:t>Holzapfel</a:t>
            </a:r>
            <a:r>
              <a:rPr lang="en-US" dirty="0" smtClean="0"/>
              <a:t> et al. (2005)</a:t>
            </a:r>
            <a:endParaRPr lang="en-US" dirty="0"/>
          </a:p>
        </p:txBody>
      </p:sp>
      <p:sp>
        <p:nvSpPr>
          <p:cNvPr id="12" name="TextBox 11"/>
          <p:cNvSpPr txBox="1"/>
          <p:nvPr/>
        </p:nvSpPr>
        <p:spPr>
          <a:xfrm>
            <a:off x="5791200" y="3962400"/>
            <a:ext cx="2955809" cy="646331"/>
          </a:xfrm>
          <a:prstGeom prst="rect">
            <a:avLst/>
          </a:prstGeom>
          <a:noFill/>
        </p:spPr>
        <p:txBody>
          <a:bodyPr wrap="none" rtlCol="0">
            <a:spAutoFit/>
          </a:bodyPr>
          <a:lstStyle/>
          <a:p>
            <a:r>
              <a:rPr lang="en-US" dirty="0" smtClean="0"/>
              <a:t>From </a:t>
            </a:r>
            <a:r>
              <a:rPr lang="en-US" dirty="0" err="1" smtClean="0"/>
              <a:t>Holzapfel</a:t>
            </a:r>
            <a:r>
              <a:rPr lang="en-US" dirty="0" smtClean="0"/>
              <a:t> “Biomechanics of</a:t>
            </a:r>
          </a:p>
          <a:p>
            <a:r>
              <a:rPr lang="en-US" dirty="0" smtClean="0"/>
              <a:t>Soft Tissue” (2000)</a:t>
            </a:r>
            <a:endParaRPr lang="en-US" dirty="0"/>
          </a:p>
        </p:txBody>
      </p:sp>
      <p:pic>
        <p:nvPicPr>
          <p:cNvPr id="14" name="Picture 13"/>
          <p:cNvPicPr>
            <a:picLocks noChangeAspect="1"/>
          </p:cNvPicPr>
          <p:nvPr/>
        </p:nvPicPr>
        <p:blipFill>
          <a:blip r:embed="rId3"/>
          <a:stretch>
            <a:fillRect/>
          </a:stretch>
        </p:blipFill>
        <p:spPr>
          <a:xfrm>
            <a:off x="685800" y="990600"/>
            <a:ext cx="6553200" cy="2731510"/>
          </a:xfrm>
          <a:prstGeom prst="rect">
            <a:avLst/>
          </a:prstGeom>
        </p:spPr>
      </p:pic>
      <p:pic>
        <p:nvPicPr>
          <p:cNvPr id="15" name="Picture 14">
            <a:extLst>
              <a:ext uri="{FF2B5EF4-FFF2-40B4-BE49-F238E27FC236}">
                <a16:creationId xmlns:a16="http://schemas.microsoft.com/office/drawing/2014/main" xmlns="" id="{32AAED61-3842-9D4E-BE39-8AF7D0E2F2B4}"/>
              </a:ext>
            </a:extLst>
          </p:cNvPr>
          <p:cNvPicPr>
            <a:picLocks noChangeAspect="1"/>
          </p:cNvPicPr>
          <p:nvPr/>
        </p:nvPicPr>
        <p:blipFill>
          <a:blip r:embed="rId4"/>
          <a:stretch>
            <a:fillRect/>
          </a:stretch>
        </p:blipFill>
        <p:spPr>
          <a:xfrm>
            <a:off x="4876800" y="4648200"/>
            <a:ext cx="3934691" cy="1828800"/>
          </a:xfrm>
          <a:prstGeom prst="rect">
            <a:avLst/>
          </a:prstGeom>
        </p:spPr>
      </p:pic>
      <p:pic>
        <p:nvPicPr>
          <p:cNvPr id="5" name="Picture 4"/>
          <p:cNvPicPr>
            <a:picLocks noChangeAspect="1"/>
          </p:cNvPicPr>
          <p:nvPr/>
        </p:nvPicPr>
        <p:blipFill>
          <a:blip r:embed="rId5"/>
          <a:stretch>
            <a:fillRect/>
          </a:stretch>
        </p:blipFill>
        <p:spPr>
          <a:xfrm>
            <a:off x="6629400" y="1981200"/>
            <a:ext cx="2221066" cy="2045342"/>
          </a:xfrm>
          <a:prstGeom prst="rect">
            <a:avLst/>
          </a:prstGeom>
        </p:spPr>
      </p:pic>
    </p:spTree>
    <p:extLst>
      <p:ext uri="{BB962C8B-B14F-4D97-AF65-F5344CB8AC3E}">
        <p14:creationId xmlns:p14="http://schemas.microsoft.com/office/powerpoint/2010/main" val="32377843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3D008C-7A6F-4F43-9D81-FABE24C25611}" type="slidenum">
              <a:rPr lang="en-US" smtClean="0"/>
              <a:pPr/>
              <a:t>19</a:t>
            </a:fld>
            <a:endParaRPr lang="en-US"/>
          </a:p>
        </p:txBody>
      </p:sp>
      <p:sp>
        <p:nvSpPr>
          <p:cNvPr id="7" name="Title 6"/>
          <p:cNvSpPr>
            <a:spLocks noGrp="1"/>
          </p:cNvSpPr>
          <p:nvPr>
            <p:ph type="title"/>
          </p:nvPr>
        </p:nvSpPr>
        <p:spPr>
          <a:xfrm>
            <a:off x="685800" y="152400"/>
            <a:ext cx="6781800" cy="914400"/>
          </a:xfrm>
        </p:spPr>
        <p:txBody>
          <a:bodyPr/>
          <a:lstStyle/>
          <a:p>
            <a:r>
              <a:rPr lang="en-US" dirty="0" smtClean="0"/>
              <a:t>Putting it all together</a:t>
            </a:r>
            <a:endParaRPr lang="en-US" dirty="0"/>
          </a:p>
        </p:txBody>
      </p:sp>
      <p:pic>
        <p:nvPicPr>
          <p:cNvPr id="8" name="Picture 7"/>
          <p:cNvPicPr>
            <a:picLocks noChangeAspect="1"/>
          </p:cNvPicPr>
          <p:nvPr/>
        </p:nvPicPr>
        <p:blipFill>
          <a:blip r:embed="rId3"/>
          <a:stretch>
            <a:fillRect/>
          </a:stretch>
        </p:blipFill>
        <p:spPr>
          <a:xfrm>
            <a:off x="2895600" y="3886200"/>
            <a:ext cx="4034414" cy="1676400"/>
          </a:xfrm>
          <a:prstGeom prst="rect">
            <a:avLst/>
          </a:prstGeom>
        </p:spPr>
      </p:pic>
      <p:pic>
        <p:nvPicPr>
          <p:cNvPr id="2" name="Picture 1"/>
          <p:cNvPicPr>
            <a:picLocks noChangeAspect="1"/>
          </p:cNvPicPr>
          <p:nvPr/>
        </p:nvPicPr>
        <p:blipFill rotWithShape="1">
          <a:blip r:embed="rId4"/>
          <a:srcRect l="-1" r="-195" b="56929"/>
          <a:stretch/>
        </p:blipFill>
        <p:spPr>
          <a:xfrm>
            <a:off x="1689497" y="914400"/>
            <a:ext cx="6400179" cy="1139667"/>
          </a:xfrm>
          <a:prstGeom prst="rect">
            <a:avLst/>
          </a:prstGeom>
        </p:spPr>
      </p:pic>
      <p:pic>
        <p:nvPicPr>
          <p:cNvPr id="6" name="Picture 5"/>
          <p:cNvPicPr>
            <a:picLocks noChangeAspect="1"/>
          </p:cNvPicPr>
          <p:nvPr/>
        </p:nvPicPr>
        <p:blipFill>
          <a:blip r:embed="rId5"/>
          <a:stretch>
            <a:fillRect/>
          </a:stretch>
        </p:blipFill>
        <p:spPr>
          <a:xfrm>
            <a:off x="2667000" y="2538778"/>
            <a:ext cx="4038600" cy="814022"/>
          </a:xfrm>
          <a:prstGeom prst="rect">
            <a:avLst/>
          </a:prstGeom>
        </p:spPr>
      </p:pic>
    </p:spTree>
    <p:extLst>
      <p:ext uri="{BB962C8B-B14F-4D97-AF65-F5344CB8AC3E}">
        <p14:creationId xmlns:p14="http://schemas.microsoft.com/office/powerpoint/2010/main" val="39405879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Presentation</a:t>
            </a:r>
            <a:endParaRPr lang="en-US" dirty="0"/>
          </a:p>
        </p:txBody>
      </p:sp>
      <p:sp>
        <p:nvSpPr>
          <p:cNvPr id="4" name="Content Placeholder 3"/>
          <p:cNvSpPr>
            <a:spLocks noGrp="1"/>
          </p:cNvSpPr>
          <p:nvPr>
            <p:ph idx="1"/>
          </p:nvPr>
        </p:nvSpPr>
        <p:spPr>
          <a:xfrm>
            <a:off x="914400" y="1626870"/>
            <a:ext cx="7772400" cy="4572000"/>
          </a:xfrm>
        </p:spPr>
        <p:txBody>
          <a:bodyPr>
            <a:normAutofit/>
          </a:bodyPr>
          <a:lstStyle/>
          <a:p>
            <a:r>
              <a:rPr lang="en-US" dirty="0" smtClean="0"/>
              <a:t>Pathophysiology of Atherosclerosis and </a:t>
            </a:r>
            <a:r>
              <a:rPr lang="en-US" dirty="0" err="1" smtClean="0"/>
              <a:t>Glagov</a:t>
            </a:r>
            <a:r>
              <a:rPr lang="en-US" dirty="0" smtClean="0"/>
              <a:t> Remodeling</a:t>
            </a:r>
          </a:p>
          <a:p>
            <a:r>
              <a:rPr lang="en-US" dirty="0" smtClean="0"/>
              <a:t>Theory of </a:t>
            </a:r>
            <a:r>
              <a:rPr lang="en-US" dirty="0" err="1"/>
              <a:t>M</a:t>
            </a:r>
            <a:r>
              <a:rPr lang="en-US" dirty="0" err="1" smtClean="0"/>
              <a:t>orphoelasticity</a:t>
            </a:r>
            <a:endParaRPr lang="en-US" dirty="0" smtClean="0"/>
          </a:p>
          <a:p>
            <a:r>
              <a:rPr lang="en-US" dirty="0" smtClean="0"/>
              <a:t>Insights with 1D Model</a:t>
            </a:r>
          </a:p>
          <a:p>
            <a:r>
              <a:rPr lang="en-US" dirty="0" smtClean="0"/>
              <a:t>(Further Applications of 1D Model)</a:t>
            </a:r>
          </a:p>
          <a:p>
            <a:r>
              <a:rPr lang="en-US" dirty="0" smtClean="0"/>
              <a:t>Finite Element </a:t>
            </a:r>
            <a:r>
              <a:rPr lang="en-US" dirty="0" smtClean="0"/>
              <a:t>Simulation in 2D and 3D</a:t>
            </a:r>
            <a:endParaRPr lang="en-US" dirty="0" smtClean="0"/>
          </a:p>
          <a:p>
            <a:r>
              <a:rPr lang="en-US" dirty="0" smtClean="0"/>
              <a:t>Caveats</a:t>
            </a:r>
            <a:r>
              <a:rPr lang="en-US" dirty="0"/>
              <a:t> </a:t>
            </a:r>
            <a:r>
              <a:rPr lang="en-US" dirty="0" smtClean="0"/>
              <a:t>and Summary</a:t>
            </a:r>
          </a:p>
          <a:p>
            <a:pPr marL="320040" lvl="1" indent="0">
              <a:buNone/>
            </a:pPr>
            <a:endParaRPr lang="en-US" dirty="0" smtClean="0"/>
          </a:p>
          <a:p>
            <a:endParaRPr lang="en-US" dirty="0" smtClean="0"/>
          </a:p>
          <a:p>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2</a:t>
            </a:fld>
            <a:endParaRPr lang="en-US"/>
          </a:p>
        </p:txBody>
      </p:sp>
    </p:spTree>
    <p:extLst>
      <p:ext uri="{BB962C8B-B14F-4D97-AF65-F5344CB8AC3E}">
        <p14:creationId xmlns:p14="http://schemas.microsoft.com/office/powerpoint/2010/main" val="316167442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Insights with 1D model</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20</a:t>
            </a:fld>
            <a:endParaRPr lang="en-US"/>
          </a:p>
        </p:txBody>
      </p:sp>
    </p:spTree>
    <p:extLst>
      <p:ext uri="{BB962C8B-B14F-4D97-AF65-F5344CB8AC3E}">
        <p14:creationId xmlns:p14="http://schemas.microsoft.com/office/powerpoint/2010/main" val="7328344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1000"/>
            <a:ext cx="7200900" cy="1485900"/>
          </a:xfrm>
        </p:spPr>
        <p:txBody>
          <a:bodyPr/>
          <a:lstStyle/>
          <a:p>
            <a:r>
              <a:rPr lang="en-US" dirty="0" smtClean="0"/>
              <a:t>One-dimensional model of intimal thickening</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21</a:t>
            </a:fld>
            <a:endParaRPr lang="en-US"/>
          </a:p>
        </p:txBody>
      </p:sp>
      <p:pic>
        <p:nvPicPr>
          <p:cNvPr id="9" name="Picture 8" descr="Annuli.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752601"/>
            <a:ext cx="3962400" cy="1462970"/>
          </a:xfrm>
          <a:prstGeom prst="rect">
            <a:avLst/>
          </a:prstGeom>
        </p:spPr>
      </p:pic>
      <p:sp>
        <p:nvSpPr>
          <p:cNvPr id="3" name="TextBox 2"/>
          <p:cNvSpPr txBox="1"/>
          <p:nvPr/>
        </p:nvSpPr>
        <p:spPr>
          <a:xfrm>
            <a:off x="762000" y="3352800"/>
            <a:ext cx="4267200" cy="1754327"/>
          </a:xfrm>
          <a:prstGeom prst="rect">
            <a:avLst/>
          </a:prstGeom>
          <a:noFill/>
        </p:spPr>
        <p:txBody>
          <a:bodyPr wrap="square" rtlCol="0">
            <a:spAutoFit/>
          </a:bodyPr>
          <a:lstStyle/>
          <a:p>
            <a:pPr marL="285750" indent="-285750">
              <a:buFont typeface="Wingdings" charset="2"/>
              <a:buChar char="§"/>
            </a:pPr>
            <a:r>
              <a:rPr lang="en-US" dirty="0" smtClean="0"/>
              <a:t>Axisymmetric for all time: </a:t>
            </a:r>
            <a:r>
              <a:rPr lang="en-US" i="1" dirty="0" smtClean="0">
                <a:latin typeface="Times New Roman"/>
                <a:cs typeface="Times New Roman"/>
              </a:rPr>
              <a:t>r</a:t>
            </a:r>
            <a:r>
              <a:rPr lang="en-US" dirty="0" smtClean="0">
                <a:latin typeface="Times New Roman"/>
                <a:cs typeface="Times New Roman"/>
              </a:rPr>
              <a:t> = </a:t>
            </a:r>
            <a:r>
              <a:rPr lang="en-US" i="1" dirty="0" smtClean="0">
                <a:latin typeface="Times New Roman"/>
                <a:cs typeface="Times New Roman"/>
              </a:rPr>
              <a:t>r</a:t>
            </a:r>
            <a:r>
              <a:rPr lang="en-US" dirty="0" smtClean="0">
                <a:latin typeface="Times New Roman"/>
                <a:cs typeface="Times New Roman"/>
              </a:rPr>
              <a:t>(</a:t>
            </a:r>
            <a:r>
              <a:rPr lang="en-US" i="1" dirty="0" err="1" smtClean="0">
                <a:latin typeface="Times New Roman"/>
                <a:cs typeface="Times New Roman"/>
              </a:rPr>
              <a:t>R</a:t>
            </a:r>
            <a:r>
              <a:rPr lang="en-US" dirty="0" err="1" smtClean="0">
                <a:latin typeface="Times New Roman"/>
                <a:cs typeface="Times New Roman"/>
              </a:rPr>
              <a:t>,</a:t>
            </a:r>
            <a:r>
              <a:rPr lang="en-US" i="1" dirty="0" err="1" smtClean="0">
                <a:latin typeface="Times New Roman"/>
                <a:cs typeface="Times New Roman"/>
              </a:rPr>
              <a:t>t</a:t>
            </a:r>
            <a:r>
              <a:rPr lang="en-US" dirty="0" smtClean="0">
                <a:latin typeface="Times New Roman"/>
                <a:cs typeface="Times New Roman"/>
              </a:rPr>
              <a:t>)</a:t>
            </a:r>
          </a:p>
          <a:p>
            <a:pPr marL="285750" indent="-285750">
              <a:buFont typeface="Wingdings" charset="2"/>
              <a:buChar char="§"/>
            </a:pPr>
            <a:r>
              <a:rPr lang="en-US" dirty="0" smtClean="0"/>
              <a:t>HGO strain </a:t>
            </a:r>
            <a:r>
              <a:rPr lang="en-US" dirty="0"/>
              <a:t>e</a:t>
            </a:r>
            <a:r>
              <a:rPr lang="en-US" dirty="0" smtClean="0"/>
              <a:t>nergy in media, adventitia</a:t>
            </a:r>
          </a:p>
          <a:p>
            <a:pPr marL="285750" indent="-285750">
              <a:buFont typeface="Wingdings" charset="2"/>
              <a:buChar char="§"/>
            </a:pPr>
            <a:r>
              <a:rPr lang="en-US" dirty="0" smtClean="0"/>
              <a:t>Neo-</a:t>
            </a:r>
            <a:r>
              <a:rPr lang="en-US" dirty="0" err="1" smtClean="0"/>
              <a:t>Hookean</a:t>
            </a:r>
            <a:r>
              <a:rPr lang="en-US" dirty="0" smtClean="0"/>
              <a:t> strain energy in intima</a:t>
            </a:r>
          </a:p>
          <a:p>
            <a:pPr marL="285750" indent="-285750">
              <a:buFont typeface="Wingdings" charset="2"/>
              <a:buChar char="§"/>
            </a:pPr>
            <a:r>
              <a:rPr lang="en-US" dirty="0" smtClean="0"/>
              <a:t>Isotropic growth: </a:t>
            </a:r>
            <a:r>
              <a:rPr lang="en-US" b="1" dirty="0" err="1" smtClean="0">
                <a:latin typeface="Times New Roman"/>
                <a:cs typeface="Times New Roman"/>
              </a:rPr>
              <a:t>F</a:t>
            </a:r>
            <a:r>
              <a:rPr lang="en-US" baseline="-25000" dirty="0" err="1" smtClean="0">
                <a:latin typeface="Times New Roman"/>
                <a:cs typeface="Times New Roman"/>
              </a:rPr>
              <a:t>g</a:t>
            </a:r>
            <a:r>
              <a:rPr lang="en-US" dirty="0" smtClean="0">
                <a:latin typeface="Times New Roman"/>
                <a:cs typeface="Times New Roman"/>
              </a:rPr>
              <a:t> = </a:t>
            </a:r>
            <a:r>
              <a:rPr lang="en-US" dirty="0" err="1" smtClean="0">
                <a:latin typeface="Times New Roman"/>
                <a:cs typeface="Times New Roman"/>
              </a:rPr>
              <a:t>diag</a:t>
            </a:r>
            <a:r>
              <a:rPr lang="en-US" dirty="0" smtClean="0">
                <a:latin typeface="Times New Roman"/>
                <a:cs typeface="Times New Roman"/>
              </a:rPr>
              <a:t>(1+</a:t>
            </a:r>
            <a:r>
              <a:rPr lang="en-US" i="1" dirty="0" smtClean="0">
                <a:latin typeface="Times New Roman"/>
                <a:cs typeface="Times New Roman"/>
              </a:rPr>
              <a:t>t</a:t>
            </a:r>
            <a:r>
              <a:rPr lang="en-US" dirty="0" smtClean="0">
                <a:latin typeface="Times New Roman"/>
                <a:cs typeface="Times New Roman"/>
              </a:rPr>
              <a:t>,1+</a:t>
            </a:r>
            <a:r>
              <a:rPr lang="en-US" i="1" dirty="0" smtClean="0">
                <a:latin typeface="Times New Roman"/>
                <a:cs typeface="Times New Roman"/>
              </a:rPr>
              <a:t>t</a:t>
            </a:r>
            <a:r>
              <a:rPr lang="en-US" dirty="0" smtClean="0">
                <a:latin typeface="Times New Roman"/>
                <a:cs typeface="Times New Roman"/>
              </a:rPr>
              <a:t>,1)</a:t>
            </a:r>
          </a:p>
          <a:p>
            <a:pPr marL="285750" indent="-285750">
              <a:buFont typeface="Wingdings" charset="2"/>
              <a:buChar char="§"/>
            </a:pPr>
            <a:r>
              <a:rPr lang="en-US" dirty="0" smtClean="0">
                <a:latin typeface="Times New Roman"/>
                <a:cs typeface="Times New Roman"/>
              </a:rPr>
              <a:t>Traction-free on outer boundary</a:t>
            </a:r>
          </a:p>
          <a:p>
            <a:pPr marL="285750" indent="-285750">
              <a:buFont typeface="Wingdings" charset="2"/>
              <a:buChar char="§"/>
            </a:pPr>
            <a:r>
              <a:rPr lang="en-US" dirty="0" smtClean="0">
                <a:latin typeface="Times New Roman"/>
                <a:cs typeface="Times New Roman"/>
              </a:rPr>
              <a:t>Zero lumen pressure </a:t>
            </a:r>
            <a:r>
              <a:rPr lang="en-US" i="1" dirty="0" smtClean="0">
                <a:latin typeface="Times New Roman"/>
                <a:cs typeface="Times New Roman"/>
              </a:rPr>
              <a:t>P</a:t>
            </a:r>
            <a:endParaRPr lang="en-US" dirty="0">
              <a:latin typeface="Times New Roman"/>
              <a:cs typeface="Times New Roman"/>
            </a:endParaRPr>
          </a:p>
        </p:txBody>
      </p:sp>
      <p:grpSp>
        <p:nvGrpSpPr>
          <p:cNvPr id="10" name="Group 9"/>
          <p:cNvGrpSpPr/>
          <p:nvPr/>
        </p:nvGrpSpPr>
        <p:grpSpPr>
          <a:xfrm>
            <a:off x="4800600" y="1600200"/>
            <a:ext cx="4267200" cy="4336197"/>
            <a:chOff x="4800600" y="1600200"/>
            <a:chExt cx="4267200" cy="4336197"/>
          </a:xfrm>
        </p:grpSpPr>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50209"/>
            <a:stretch/>
          </p:blipFill>
          <p:spPr>
            <a:xfrm>
              <a:off x="5334000" y="1600200"/>
              <a:ext cx="3429000" cy="3183090"/>
            </a:xfrm>
            <a:prstGeom prst="rect">
              <a:avLst/>
            </a:prstGeom>
          </p:spPr>
        </p:pic>
        <p:sp>
          <p:nvSpPr>
            <p:cNvPr id="7" name="TextBox 6"/>
            <p:cNvSpPr txBox="1"/>
            <p:nvPr/>
          </p:nvSpPr>
          <p:spPr>
            <a:xfrm>
              <a:off x="4800600" y="5105400"/>
              <a:ext cx="4267200" cy="830997"/>
            </a:xfrm>
            <a:prstGeom prst="rect">
              <a:avLst/>
            </a:prstGeom>
            <a:noFill/>
          </p:spPr>
          <p:txBody>
            <a:bodyPr wrap="square" rtlCol="0">
              <a:spAutoFit/>
            </a:bodyPr>
            <a:lstStyle/>
            <a:p>
              <a:pPr marL="285750" indent="-285750">
                <a:buFont typeface="Wingdings" panose="05000000000000000000" pitchFamily="2" charset="2"/>
                <a:buChar char="§"/>
              </a:pPr>
              <a:r>
                <a:rPr lang="en-US" sz="1600" dirty="0" smtClean="0"/>
                <a:t>Model gives good fit</a:t>
              </a:r>
            </a:p>
            <a:p>
              <a:pPr marL="285750" indent="-285750">
                <a:buFont typeface="Wingdings" panose="05000000000000000000" pitchFamily="2" charset="2"/>
                <a:buChar char="§"/>
              </a:pPr>
              <a:r>
                <a:rPr lang="en-US" sz="1600" dirty="0" smtClean="0"/>
                <a:t>Critical stenosis predicted at ~20%, not 40% as stipulated by </a:t>
              </a:r>
              <a:r>
                <a:rPr lang="en-US" sz="1600" dirty="0" err="1" smtClean="0"/>
                <a:t>Glagov</a:t>
              </a:r>
              <a:r>
                <a:rPr lang="en-US" sz="1600" dirty="0" smtClean="0"/>
                <a:t>.</a:t>
              </a:r>
              <a:endParaRPr lang="en-US" sz="1600" dirty="0"/>
            </a:p>
          </p:txBody>
        </p:sp>
        <p:sp>
          <p:nvSpPr>
            <p:cNvPr id="8" name="TextBox 7"/>
            <p:cNvSpPr txBox="1"/>
            <p:nvPr/>
          </p:nvSpPr>
          <p:spPr>
            <a:xfrm>
              <a:off x="6248400" y="4724400"/>
              <a:ext cx="1439818" cy="369332"/>
            </a:xfrm>
            <a:prstGeom prst="rect">
              <a:avLst/>
            </a:prstGeom>
            <a:noFill/>
          </p:spPr>
          <p:txBody>
            <a:bodyPr wrap="none" rtlCol="0">
              <a:spAutoFit/>
            </a:bodyPr>
            <a:lstStyle/>
            <a:p>
              <a:r>
                <a:rPr lang="en-US" b="1" dirty="0" smtClean="0"/>
                <a:t>Conclusions:</a:t>
              </a:r>
              <a:endParaRPr lang="en-US" b="1" dirty="0"/>
            </a:p>
          </p:txBody>
        </p:sp>
      </p:grpSp>
    </p:spTree>
    <p:extLst>
      <p:ext uri="{BB962C8B-B14F-4D97-AF65-F5344CB8AC3E}">
        <p14:creationId xmlns:p14="http://schemas.microsoft.com/office/powerpoint/2010/main" val="4100505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986" y="161894"/>
            <a:ext cx="7772400" cy="1143000"/>
          </a:xfrm>
        </p:spPr>
        <p:txBody>
          <a:bodyPr>
            <a:normAutofit/>
          </a:bodyPr>
          <a:lstStyle/>
          <a:p>
            <a:r>
              <a:rPr lang="en-US" dirty="0"/>
              <a:t>D</a:t>
            </a:r>
            <a:r>
              <a:rPr lang="en-US" dirty="0" smtClean="0"/>
              <a:t>ifference between data sets</a:t>
            </a:r>
            <a:r>
              <a:rPr lang="en-US" baseline="30000" dirty="0" smtClean="0"/>
              <a:t>1,2</a:t>
            </a:r>
            <a:endParaRPr lang="en-US" baseline="30000"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22</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60" y="1143000"/>
            <a:ext cx="7956253" cy="3551144"/>
          </a:xfrm>
          <a:prstGeom prst="rect">
            <a:avLst/>
          </a:prstGeom>
        </p:spPr>
      </p:pic>
      <p:sp>
        <p:nvSpPr>
          <p:cNvPr id="5" name="TextBox 4"/>
          <p:cNvSpPr txBox="1"/>
          <p:nvPr/>
        </p:nvSpPr>
        <p:spPr>
          <a:xfrm>
            <a:off x="609600" y="4800600"/>
            <a:ext cx="5867400" cy="2031325"/>
          </a:xfrm>
          <a:prstGeom prst="rect">
            <a:avLst/>
          </a:prstGeom>
          <a:noFill/>
        </p:spPr>
        <p:txBody>
          <a:bodyPr wrap="square" rtlCol="0">
            <a:spAutoFit/>
          </a:bodyPr>
          <a:lstStyle/>
          <a:p>
            <a:r>
              <a:rPr lang="en-US" dirty="0" smtClean="0"/>
              <a:t>This question can be answered in two ways:</a:t>
            </a:r>
          </a:p>
          <a:p>
            <a:pPr marL="285750" indent="-285750">
              <a:buFont typeface="Wingdings" panose="05000000000000000000" pitchFamily="2" charset="2"/>
              <a:buChar char="§"/>
            </a:pPr>
            <a:r>
              <a:rPr lang="en-US" dirty="0" smtClean="0"/>
              <a:t>Data-driven approach: </a:t>
            </a:r>
            <a:r>
              <a:rPr lang="en-US" i="1" dirty="0" smtClean="0"/>
              <a:t>statistically</a:t>
            </a:r>
            <a:r>
              <a:rPr lang="en-US" dirty="0" smtClean="0"/>
              <a:t>, is there a difference between in-vivo and ex-vivo remodeling?</a:t>
            </a:r>
          </a:p>
          <a:p>
            <a:endParaRPr lang="en-US" dirty="0" smtClean="0"/>
          </a:p>
          <a:p>
            <a:pPr marL="285750" indent="-285750">
              <a:buFont typeface="Wingdings" panose="05000000000000000000" pitchFamily="2" charset="2"/>
              <a:buChar char="§"/>
            </a:pPr>
            <a:r>
              <a:rPr lang="en-US" dirty="0" smtClean="0"/>
              <a:t>Model-driven approach: does the </a:t>
            </a:r>
            <a:r>
              <a:rPr lang="en-US" i="1" dirty="0" smtClean="0"/>
              <a:t>mathematical model</a:t>
            </a:r>
            <a:r>
              <a:rPr lang="en-US" dirty="0" smtClean="0"/>
              <a:t> predict a difference between in-vivo and ex-vivo remodeling?</a:t>
            </a:r>
            <a:endParaRPr lang="en-US" dirty="0"/>
          </a:p>
        </p:txBody>
      </p:sp>
      <p:sp>
        <p:nvSpPr>
          <p:cNvPr id="6" name="TextBox 5"/>
          <p:cNvSpPr txBox="1"/>
          <p:nvPr/>
        </p:nvSpPr>
        <p:spPr>
          <a:xfrm>
            <a:off x="6248400" y="1600200"/>
            <a:ext cx="1344599" cy="707886"/>
          </a:xfrm>
          <a:prstGeom prst="rect">
            <a:avLst/>
          </a:prstGeom>
          <a:noFill/>
        </p:spPr>
        <p:txBody>
          <a:bodyPr wrap="none" rtlCol="0">
            <a:spAutoFit/>
          </a:bodyPr>
          <a:lstStyle/>
          <a:p>
            <a:r>
              <a:rPr lang="en-US" sz="4000" i="1" dirty="0" smtClean="0">
                <a:solidFill>
                  <a:srgbClr val="FF0000"/>
                </a:solidFill>
              </a:rPr>
              <a:t>In-vivo</a:t>
            </a:r>
            <a:endParaRPr lang="en-US" sz="4000" i="1" dirty="0">
              <a:solidFill>
                <a:srgbClr val="FF0000"/>
              </a:solidFill>
            </a:endParaRPr>
          </a:p>
        </p:txBody>
      </p:sp>
      <p:sp>
        <p:nvSpPr>
          <p:cNvPr id="7" name="TextBox 6"/>
          <p:cNvSpPr txBox="1"/>
          <p:nvPr/>
        </p:nvSpPr>
        <p:spPr>
          <a:xfrm>
            <a:off x="2514600" y="1701144"/>
            <a:ext cx="1410322" cy="707886"/>
          </a:xfrm>
          <a:prstGeom prst="rect">
            <a:avLst/>
          </a:prstGeom>
          <a:noFill/>
        </p:spPr>
        <p:txBody>
          <a:bodyPr wrap="none" rtlCol="0">
            <a:spAutoFit/>
          </a:bodyPr>
          <a:lstStyle/>
          <a:p>
            <a:r>
              <a:rPr lang="en-US" sz="4000" i="1" dirty="0" smtClean="0">
                <a:solidFill>
                  <a:srgbClr val="FF0000"/>
                </a:solidFill>
              </a:rPr>
              <a:t>Ex-vivo</a:t>
            </a:r>
            <a:endParaRPr lang="en-US" sz="4000" i="1" dirty="0">
              <a:solidFill>
                <a:srgbClr val="FF0000"/>
              </a:solidFill>
            </a:endParaRPr>
          </a:p>
        </p:txBody>
      </p:sp>
      <p:sp>
        <p:nvSpPr>
          <p:cNvPr id="8" name="TextBox 7"/>
          <p:cNvSpPr txBox="1"/>
          <p:nvPr/>
        </p:nvSpPr>
        <p:spPr>
          <a:xfrm>
            <a:off x="6553200" y="5334000"/>
            <a:ext cx="2514600" cy="923330"/>
          </a:xfrm>
          <a:prstGeom prst="rect">
            <a:avLst/>
          </a:prstGeom>
          <a:noFill/>
        </p:spPr>
        <p:txBody>
          <a:bodyPr wrap="square" rtlCol="0">
            <a:spAutoFit/>
          </a:bodyPr>
          <a:lstStyle/>
          <a:p>
            <a:r>
              <a:rPr lang="en-US" baseline="30000" dirty="0" smtClean="0"/>
              <a:t>1</a:t>
            </a:r>
            <a:r>
              <a:rPr lang="en-US" dirty="0" smtClean="0"/>
              <a:t>Fok, </a:t>
            </a:r>
            <a:r>
              <a:rPr lang="en-US" dirty="0" err="1" smtClean="0"/>
              <a:t>PLoS</a:t>
            </a:r>
            <a:r>
              <a:rPr lang="en-US" dirty="0" smtClean="0"/>
              <a:t> ONE (2016)</a:t>
            </a:r>
          </a:p>
          <a:p>
            <a:r>
              <a:rPr lang="en-US" baseline="30000" dirty="0" smtClean="0"/>
              <a:t>2</a:t>
            </a:r>
            <a:r>
              <a:rPr lang="en-US" dirty="0" smtClean="0"/>
              <a:t>Inaba et al., Coronary Artery Disease (2014) </a:t>
            </a:r>
            <a:endParaRPr lang="en-US" dirty="0"/>
          </a:p>
        </p:txBody>
      </p:sp>
    </p:spTree>
    <p:extLst>
      <p:ext uri="{BB962C8B-B14F-4D97-AF65-F5344CB8AC3E}">
        <p14:creationId xmlns:p14="http://schemas.microsoft.com/office/powerpoint/2010/main" val="227155214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90456"/>
            <a:ext cx="7702296" cy="471544"/>
          </a:xfrm>
        </p:spPr>
        <p:txBody>
          <a:bodyPr>
            <a:normAutofit fontScale="90000"/>
          </a:bodyPr>
          <a:lstStyle/>
          <a:p>
            <a:r>
              <a:rPr lang="en-US" dirty="0" smtClean="0"/>
              <a:t>Data Analysis</a:t>
            </a:r>
            <a:r>
              <a:rPr lang="en-US" dirty="0"/>
              <a:t> </a:t>
            </a:r>
            <a:r>
              <a:rPr lang="en-US" dirty="0" smtClean="0"/>
              <a:t>and Curve Fitting</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23</a:t>
            </a:fld>
            <a:endParaRPr lang="en-US"/>
          </a:p>
        </p:txBody>
      </p:sp>
      <p:sp>
        <p:nvSpPr>
          <p:cNvPr id="5" name="TextBox 4"/>
          <p:cNvSpPr txBox="1"/>
          <p:nvPr/>
        </p:nvSpPr>
        <p:spPr>
          <a:xfrm>
            <a:off x="3789202" y="1258669"/>
            <a:ext cx="2667000" cy="646331"/>
          </a:xfrm>
          <a:prstGeom prst="rect">
            <a:avLst/>
          </a:prstGeom>
          <a:noFill/>
        </p:spPr>
        <p:txBody>
          <a:bodyPr wrap="square" rtlCol="0">
            <a:spAutoFit/>
          </a:bodyPr>
          <a:lstStyle/>
          <a:p>
            <a:pPr algn="ctr"/>
            <a:r>
              <a:rPr lang="en-US" dirty="0" smtClean="0"/>
              <a:t>Ex-vivo: possible</a:t>
            </a:r>
          </a:p>
          <a:p>
            <a:pPr algn="ctr"/>
            <a:r>
              <a:rPr lang="en-US" dirty="0" smtClean="0"/>
              <a:t>Critical stenosis ~13-20%</a:t>
            </a:r>
            <a:endParaRPr lang="en-US" dirty="0"/>
          </a:p>
        </p:txBody>
      </p:sp>
      <p:sp>
        <p:nvSpPr>
          <p:cNvPr id="7" name="TextBox 6"/>
          <p:cNvSpPr txBox="1"/>
          <p:nvPr/>
        </p:nvSpPr>
        <p:spPr>
          <a:xfrm>
            <a:off x="4088950" y="5991721"/>
            <a:ext cx="2128266" cy="923330"/>
          </a:xfrm>
          <a:prstGeom prst="rect">
            <a:avLst/>
          </a:prstGeom>
          <a:noFill/>
        </p:spPr>
        <p:txBody>
          <a:bodyPr wrap="square" rtlCol="0">
            <a:spAutoFit/>
          </a:bodyPr>
          <a:lstStyle/>
          <a:p>
            <a:pPr algn="ctr"/>
            <a:r>
              <a:rPr lang="en-US" dirty="0"/>
              <a:t>In-vivo: </a:t>
            </a:r>
            <a:r>
              <a:rPr lang="en-US" dirty="0" smtClean="0"/>
              <a:t>no evidence of </a:t>
            </a:r>
            <a:r>
              <a:rPr lang="en-US" dirty="0"/>
              <a:t>critical stenosis</a:t>
            </a:r>
          </a:p>
          <a:p>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r="69484"/>
          <a:stretch/>
        </p:blipFill>
        <p:spPr>
          <a:xfrm>
            <a:off x="1406220" y="1885478"/>
            <a:ext cx="2209800" cy="4037862"/>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9463" r="34760"/>
          <a:stretch/>
        </p:blipFill>
        <p:spPr>
          <a:xfrm>
            <a:off x="3751110" y="1885478"/>
            <a:ext cx="2590800" cy="4037862"/>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5240"/>
          <a:stretch/>
        </p:blipFill>
        <p:spPr>
          <a:xfrm>
            <a:off x="6477000" y="1885478"/>
            <a:ext cx="2517136" cy="4037862"/>
          </a:xfrm>
          <a:prstGeom prst="rect">
            <a:avLst/>
          </a:prstGeom>
        </p:spPr>
      </p:pic>
    </p:spTree>
    <p:extLst>
      <p:ext uri="{BB962C8B-B14F-4D97-AF65-F5344CB8AC3E}">
        <p14:creationId xmlns:p14="http://schemas.microsoft.com/office/powerpoint/2010/main" val="2495162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7196"/>
            <a:ext cx="8311896" cy="1143000"/>
          </a:xfrm>
        </p:spPr>
        <p:txBody>
          <a:bodyPr>
            <a:normAutofit fontScale="90000"/>
          </a:bodyPr>
          <a:lstStyle/>
          <a:p>
            <a:r>
              <a:rPr lang="en-US" smtClean="0"/>
              <a:t>Data Approach is </a:t>
            </a:r>
            <a:r>
              <a:rPr lang="en-US" dirty="0" smtClean="0"/>
              <a:t>supported by the model</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24</a:t>
            </a:fld>
            <a:endParaRPr lang="en-US"/>
          </a:p>
        </p:txBody>
      </p:sp>
      <p:sp>
        <p:nvSpPr>
          <p:cNvPr id="5" name="TextBox 4"/>
          <p:cNvSpPr txBox="1"/>
          <p:nvPr/>
        </p:nvSpPr>
        <p:spPr>
          <a:xfrm>
            <a:off x="1447800" y="5657850"/>
            <a:ext cx="2287357" cy="369332"/>
          </a:xfrm>
          <a:prstGeom prst="rect">
            <a:avLst/>
          </a:prstGeom>
          <a:noFill/>
        </p:spPr>
        <p:txBody>
          <a:bodyPr wrap="none" rtlCol="0">
            <a:spAutoFit/>
          </a:bodyPr>
          <a:lstStyle/>
          <a:p>
            <a:r>
              <a:rPr lang="en-US" dirty="0" smtClean="0"/>
              <a:t>Non-monotonic behavior</a:t>
            </a:r>
            <a:endParaRPr lang="en-US" dirty="0"/>
          </a:p>
        </p:txBody>
      </p:sp>
      <p:sp>
        <p:nvSpPr>
          <p:cNvPr id="6" name="TextBox 5"/>
          <p:cNvSpPr txBox="1"/>
          <p:nvPr/>
        </p:nvSpPr>
        <p:spPr>
          <a:xfrm>
            <a:off x="5562600" y="5657850"/>
            <a:ext cx="1860959" cy="369332"/>
          </a:xfrm>
          <a:prstGeom prst="rect">
            <a:avLst/>
          </a:prstGeom>
          <a:noFill/>
        </p:spPr>
        <p:txBody>
          <a:bodyPr wrap="none" rtlCol="0">
            <a:spAutoFit/>
          </a:bodyPr>
          <a:lstStyle/>
          <a:p>
            <a:r>
              <a:rPr lang="en-US" dirty="0" smtClean="0"/>
              <a:t>Monotonic behavior</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76400"/>
            <a:ext cx="7543800" cy="3848140"/>
          </a:xfrm>
          <a:prstGeom prst="rect">
            <a:avLst/>
          </a:prstGeom>
        </p:spPr>
      </p:pic>
    </p:spTree>
    <p:extLst>
      <p:ext uri="{BB962C8B-B14F-4D97-AF65-F5344CB8AC3E}">
        <p14:creationId xmlns:p14="http://schemas.microsoft.com/office/powerpoint/2010/main" val="7354530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3504" y="921015"/>
            <a:ext cx="8417178" cy="5562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3504" y="-26731"/>
            <a:ext cx="7772400" cy="1143000"/>
          </a:xfrm>
        </p:spPr>
        <p:txBody>
          <a:bodyPr/>
          <a:lstStyle/>
          <a:p>
            <a:r>
              <a:rPr lang="en-US" dirty="0" smtClean="0"/>
              <a:t>Intuitive Explanation for GR</a:t>
            </a:r>
            <a:endParaRPr lang="en-US" dirty="0"/>
          </a:p>
        </p:txBody>
      </p:sp>
      <p:sp>
        <p:nvSpPr>
          <p:cNvPr id="4" name="Content Placeholder 3"/>
          <p:cNvSpPr>
            <a:spLocks noGrp="1"/>
          </p:cNvSpPr>
          <p:nvPr>
            <p:ph idx="1"/>
          </p:nvPr>
        </p:nvSpPr>
        <p:spPr>
          <a:xfrm>
            <a:off x="762000" y="1417638"/>
            <a:ext cx="7419940" cy="4572000"/>
          </a:xfrm>
        </p:spPr>
        <p:txBody>
          <a:bodyPr/>
          <a:lstStyle/>
          <a:p>
            <a:pPr marL="514350" indent="-514350">
              <a:buAutoNum type="arabicPeriod"/>
            </a:pPr>
            <a:r>
              <a:rPr lang="en-US" dirty="0" smtClean="0"/>
              <a:t>Intima is initially the stiffest layer. Media and Adventitia are relatively compliant </a:t>
            </a:r>
          </a:p>
          <a:p>
            <a:pPr marL="514350" indent="-514350">
              <a:buAutoNum type="arabicPeriod"/>
            </a:pPr>
            <a:r>
              <a:rPr lang="en-US" u="sng" dirty="0" smtClean="0"/>
              <a:t>Result:</a:t>
            </a:r>
            <a:r>
              <a:rPr lang="en-US" dirty="0" smtClean="0"/>
              <a:t> Media and Adventitia yield under growth</a:t>
            </a:r>
          </a:p>
          <a:p>
            <a:pPr marL="514350" indent="-514350">
              <a:buAutoNum type="arabicPeriod"/>
            </a:pPr>
            <a:r>
              <a:rPr lang="en-US" dirty="0" smtClean="0"/>
              <a:t>Media and Adventitia stiffen as they are deformed</a:t>
            </a:r>
          </a:p>
          <a:p>
            <a:pPr marL="514350" indent="-514350">
              <a:buAutoNum type="arabicPeriod"/>
            </a:pPr>
            <a:r>
              <a:rPr lang="en-US" u="sng" dirty="0" smtClean="0"/>
              <a:t>Result:</a:t>
            </a:r>
            <a:r>
              <a:rPr lang="en-US" dirty="0" smtClean="0"/>
              <a:t> Intima yields</a:t>
            </a:r>
          </a:p>
          <a:p>
            <a:pPr marL="514350" indent="-514350">
              <a:buAutoNum type="arabicPeriod"/>
            </a:pPr>
            <a:endParaRPr lang="en-US" dirty="0"/>
          </a:p>
          <a:p>
            <a:pPr marL="0" indent="0">
              <a:buNone/>
            </a:pPr>
            <a:endParaRPr lang="en-US" dirty="0" smtClean="0"/>
          </a:p>
          <a:p>
            <a:pPr marL="0" indent="0">
              <a:buNone/>
            </a:pPr>
            <a:endParaRPr lang="en-US" dirty="0"/>
          </a:p>
          <a:p>
            <a:pPr marL="0" indent="0">
              <a:buNone/>
            </a:pPr>
            <a:r>
              <a:rPr lang="en-US" dirty="0" smtClean="0"/>
              <a:t>Mathematical Hypothesis: </a:t>
            </a:r>
            <a:r>
              <a:rPr lang="en-US" dirty="0" err="1" smtClean="0"/>
              <a:t>Glagov</a:t>
            </a:r>
            <a:r>
              <a:rPr lang="en-US" dirty="0" smtClean="0"/>
              <a:t> phenomenon may arise due to competition in </a:t>
            </a:r>
            <a:r>
              <a:rPr lang="en-US" dirty="0" err="1" smtClean="0"/>
              <a:t>stiffnesses</a:t>
            </a:r>
            <a:r>
              <a:rPr lang="en-US" dirty="0" smtClean="0"/>
              <a:t> </a:t>
            </a:r>
            <a:r>
              <a:rPr lang="en-US" dirty="0" smtClean="0"/>
              <a:t>among different layers of the vessel wall.</a:t>
            </a:r>
          </a:p>
        </p:txBody>
      </p:sp>
      <p:sp>
        <p:nvSpPr>
          <p:cNvPr id="3" name="Slide Number Placeholder 2"/>
          <p:cNvSpPr>
            <a:spLocks noGrp="1"/>
          </p:cNvSpPr>
          <p:nvPr>
            <p:ph type="sldNum" sz="quarter" idx="12"/>
          </p:nvPr>
        </p:nvSpPr>
        <p:spPr/>
        <p:txBody>
          <a:bodyPr/>
          <a:lstStyle/>
          <a:p>
            <a:fld id="{0F3D008C-7A6F-4F43-9D81-FABE24C25611}" type="slidenum">
              <a:rPr lang="en-US" smtClean="0"/>
              <a:pPr/>
              <a:t>25</a:t>
            </a:fld>
            <a:endParaRPr lang="en-US"/>
          </a:p>
        </p:txBody>
      </p:sp>
      <p:sp>
        <p:nvSpPr>
          <p:cNvPr id="5" name="Rectangle 4"/>
          <p:cNvSpPr/>
          <p:nvPr/>
        </p:nvSpPr>
        <p:spPr>
          <a:xfrm>
            <a:off x="745154" y="4614777"/>
            <a:ext cx="7419940" cy="9098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858000" y="2083220"/>
            <a:ext cx="1596547" cy="2037581"/>
            <a:chOff x="7109056" y="1905000"/>
            <a:chExt cx="1596547" cy="203758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70682"/>
            <a:stretch/>
          </p:blipFill>
          <p:spPr>
            <a:xfrm>
              <a:off x="7109056" y="1933538"/>
              <a:ext cx="1596547" cy="2009043"/>
            </a:xfrm>
            <a:prstGeom prst="rect">
              <a:avLst/>
            </a:prstGeom>
          </p:spPr>
        </p:pic>
        <p:sp>
          <p:nvSpPr>
            <p:cNvPr id="7" name="Rectangle 6"/>
            <p:cNvSpPr/>
            <p:nvPr/>
          </p:nvSpPr>
          <p:spPr>
            <a:xfrm>
              <a:off x="7162800" y="19050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725941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200900" cy="1485900"/>
          </a:xfrm>
        </p:spPr>
        <p:txBody>
          <a:bodyPr>
            <a:normAutofit/>
          </a:bodyPr>
          <a:lstStyle/>
          <a:p>
            <a:r>
              <a:rPr lang="en-US" dirty="0" smtClean="0"/>
              <a:t>The role of the endothelium as a </a:t>
            </a:r>
            <a:r>
              <a:rPr lang="en-US" dirty="0" err="1" smtClean="0"/>
              <a:t>mechano</a:t>
            </a:r>
            <a:r>
              <a:rPr lang="en-US" dirty="0" smtClean="0"/>
              <a:t>-sensor</a:t>
            </a:r>
            <a:endParaRPr lang="en-US" dirty="0"/>
          </a:p>
        </p:txBody>
      </p:sp>
      <p:sp>
        <p:nvSpPr>
          <p:cNvPr id="4" name="Content Placeholder 3"/>
          <p:cNvSpPr>
            <a:spLocks noGrp="1"/>
          </p:cNvSpPr>
          <p:nvPr>
            <p:ph idx="1"/>
          </p:nvPr>
        </p:nvSpPr>
        <p:spPr>
          <a:xfrm>
            <a:off x="914400" y="1524000"/>
            <a:ext cx="7772400" cy="3962400"/>
          </a:xfrm>
        </p:spPr>
        <p:txBody>
          <a:bodyPr>
            <a:normAutofit/>
          </a:bodyPr>
          <a:lstStyle/>
          <a:p>
            <a:r>
              <a:rPr lang="en-US" dirty="0"/>
              <a:t>E</a:t>
            </a:r>
            <a:r>
              <a:rPr lang="en-US" dirty="0" smtClean="0"/>
              <a:t>ndothelium can release nitric oxide (a vasodilator) and endothelin 1 (a vasoconstrictor) in response to wall shear stresses (WSS)</a:t>
            </a:r>
          </a:p>
          <a:p>
            <a:r>
              <a:rPr lang="en-US" dirty="0" smtClean="0"/>
              <a:t>Vasodilators and constrictors can change vessel wall radii, maintaining constant WSS under different flow regimes (</a:t>
            </a:r>
            <a:r>
              <a:rPr lang="en-US" dirty="0" err="1" smtClean="0"/>
              <a:t>Langille</a:t>
            </a:r>
            <a:r>
              <a:rPr lang="en-US" dirty="0" smtClean="0"/>
              <a:t> &amp; O’Donnell (1986), </a:t>
            </a:r>
            <a:r>
              <a:rPr lang="en-US" dirty="0" err="1" smtClean="0"/>
              <a:t>Kamiya</a:t>
            </a:r>
            <a:r>
              <a:rPr lang="en-US" dirty="0" smtClean="0"/>
              <a:t> &amp; </a:t>
            </a:r>
            <a:r>
              <a:rPr lang="en-US" dirty="0" err="1" smtClean="0"/>
              <a:t>Togawa</a:t>
            </a:r>
            <a:r>
              <a:rPr lang="en-US" dirty="0" smtClean="0"/>
              <a:t> (1980)).</a:t>
            </a:r>
          </a:p>
          <a:p>
            <a:r>
              <a:rPr lang="en-US" dirty="0" smtClean="0"/>
              <a:t>Encroachment of the lumen could occur when this </a:t>
            </a:r>
            <a:r>
              <a:rPr lang="en-US" dirty="0" err="1" smtClean="0"/>
              <a:t>autoregulatory</a:t>
            </a:r>
            <a:r>
              <a:rPr lang="en-US" dirty="0" smtClean="0"/>
              <a:t> mechanism breaks down. Media atrophy may play important role.</a:t>
            </a:r>
          </a:p>
          <a:p>
            <a:r>
              <a:rPr lang="en-US" dirty="0" smtClean="0"/>
              <a:t>What is the impact </a:t>
            </a:r>
            <a:r>
              <a:rPr lang="en-US" dirty="0" smtClean="0"/>
              <a:t>of regulation and </a:t>
            </a:r>
            <a:r>
              <a:rPr lang="en-US" dirty="0" err="1" smtClean="0"/>
              <a:t>mechano</a:t>
            </a:r>
            <a:r>
              <a:rPr lang="en-US" dirty="0" smtClean="0"/>
              <a:t>-sensing on </a:t>
            </a:r>
            <a:r>
              <a:rPr lang="en-US" dirty="0" smtClean="0"/>
              <a:t>the mechanical model?</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26</a:t>
            </a:fld>
            <a:endParaRPr lang="en-US"/>
          </a:p>
        </p:txBody>
      </p:sp>
      <p:pic>
        <p:nvPicPr>
          <p:cNvPr id="5" name="Picture 4"/>
          <p:cNvPicPr>
            <a:picLocks noChangeAspect="1"/>
          </p:cNvPicPr>
          <p:nvPr/>
        </p:nvPicPr>
        <p:blipFill>
          <a:blip r:embed="rId2"/>
          <a:stretch>
            <a:fillRect/>
          </a:stretch>
        </p:blipFill>
        <p:spPr>
          <a:xfrm>
            <a:off x="1447800" y="4953000"/>
            <a:ext cx="2500594" cy="1546610"/>
          </a:xfrm>
          <a:prstGeom prst="rect">
            <a:avLst/>
          </a:prstGeom>
        </p:spPr>
      </p:pic>
      <p:sp>
        <p:nvSpPr>
          <p:cNvPr id="6" name="TextBox 5"/>
          <p:cNvSpPr txBox="1"/>
          <p:nvPr/>
        </p:nvSpPr>
        <p:spPr>
          <a:xfrm>
            <a:off x="4800600" y="5029200"/>
            <a:ext cx="3124200" cy="1200329"/>
          </a:xfrm>
          <a:prstGeom prst="rect">
            <a:avLst/>
          </a:prstGeom>
          <a:noFill/>
        </p:spPr>
        <p:txBody>
          <a:bodyPr wrap="square" rtlCol="0">
            <a:spAutoFit/>
          </a:bodyPr>
          <a:lstStyle/>
          <a:p>
            <a:r>
              <a:rPr lang="en-US" dirty="0" smtClean="0"/>
              <a:t>Rabbit carotid arteries before (right)</a:t>
            </a:r>
            <a:r>
              <a:rPr lang="en-US" dirty="0"/>
              <a:t> </a:t>
            </a:r>
            <a:r>
              <a:rPr lang="en-US" dirty="0" smtClean="0"/>
              <a:t>and after (left) flow cessation experiment. From </a:t>
            </a:r>
            <a:r>
              <a:rPr lang="en-US" dirty="0" err="1" smtClean="0"/>
              <a:t>Langille</a:t>
            </a:r>
            <a:r>
              <a:rPr lang="en-US" dirty="0" smtClean="0"/>
              <a:t> &amp; O’Donnell (1986).</a:t>
            </a:r>
            <a:endParaRPr lang="en-US" dirty="0"/>
          </a:p>
        </p:txBody>
      </p:sp>
    </p:spTree>
    <p:extLst>
      <p:ext uri="{BB962C8B-B14F-4D97-AF65-F5344CB8AC3E}">
        <p14:creationId xmlns:p14="http://schemas.microsoft.com/office/powerpoint/2010/main" val="18434232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7200900" cy="1485900"/>
          </a:xfrm>
        </p:spPr>
        <p:txBody>
          <a:bodyPr>
            <a:normAutofit fontScale="90000"/>
          </a:bodyPr>
          <a:lstStyle/>
          <a:p>
            <a:r>
              <a:rPr lang="en-US" dirty="0" err="1" smtClean="0"/>
              <a:t>Morphoelastic</a:t>
            </a:r>
            <a:r>
              <a:rPr lang="en-US" dirty="0" smtClean="0"/>
              <a:t> Model of Vascular Adaptation and Homeostasis</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27</a:t>
            </a:fld>
            <a:endParaRPr lang="en-US"/>
          </a:p>
        </p:txBody>
      </p:sp>
      <p:pic>
        <p:nvPicPr>
          <p:cNvPr id="8" name="Picture 7" descr="3pan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447800"/>
            <a:ext cx="8534400" cy="2844800"/>
          </a:xfrm>
          <a:prstGeom prst="rect">
            <a:avLst/>
          </a:prstGeom>
        </p:spPr>
      </p:pic>
      <p:sp>
        <p:nvSpPr>
          <p:cNvPr id="10" name="TextBox 9"/>
          <p:cNvSpPr txBox="1"/>
          <p:nvPr/>
        </p:nvSpPr>
        <p:spPr>
          <a:xfrm>
            <a:off x="1066800" y="4724400"/>
            <a:ext cx="6010591" cy="369332"/>
          </a:xfrm>
          <a:prstGeom prst="rect">
            <a:avLst/>
          </a:prstGeom>
          <a:noFill/>
        </p:spPr>
        <p:txBody>
          <a:bodyPr wrap="none" rtlCol="0">
            <a:spAutoFit/>
          </a:bodyPr>
          <a:lstStyle/>
          <a:p>
            <a:r>
              <a:rPr lang="en-US" dirty="0" err="1" smtClean="0"/>
              <a:t>Morphoelastic</a:t>
            </a:r>
            <a:r>
              <a:rPr lang="en-US" dirty="0" smtClean="0"/>
              <a:t> growth of media depends on PDGF </a:t>
            </a:r>
            <a:r>
              <a:rPr lang="en-US" b="1" u="sng" dirty="0" smtClean="0"/>
              <a:t>and</a:t>
            </a:r>
            <a:r>
              <a:rPr lang="en-US" dirty="0" smtClean="0"/>
              <a:t> WSS:</a:t>
            </a:r>
            <a:endParaRPr lang="en-US" dirty="0"/>
          </a:p>
        </p:txBody>
      </p:sp>
      <p:pic>
        <p:nvPicPr>
          <p:cNvPr id="12" name="Picture 11"/>
          <p:cNvPicPr>
            <a:picLocks noChangeAspect="1"/>
          </p:cNvPicPr>
          <p:nvPr/>
        </p:nvPicPr>
        <p:blipFill>
          <a:blip r:embed="rId3"/>
          <a:stretch>
            <a:fillRect/>
          </a:stretch>
        </p:blipFill>
        <p:spPr>
          <a:xfrm>
            <a:off x="1447800" y="5257800"/>
            <a:ext cx="5536184" cy="1305704"/>
          </a:xfrm>
          <a:prstGeom prst="rect">
            <a:avLst/>
          </a:prstGeom>
        </p:spPr>
      </p:pic>
    </p:spTree>
    <p:extLst>
      <p:ext uri="{BB962C8B-B14F-4D97-AF65-F5344CB8AC3E}">
        <p14:creationId xmlns:p14="http://schemas.microsoft.com/office/powerpoint/2010/main" val="24632504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applications of 1D model</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28</a:t>
            </a:fld>
            <a:endParaRPr lang="en-US"/>
          </a:p>
        </p:txBody>
      </p:sp>
    </p:spTree>
    <p:extLst>
      <p:ext uri="{BB962C8B-B14F-4D97-AF65-F5344CB8AC3E}">
        <p14:creationId xmlns:p14="http://schemas.microsoft.com/office/powerpoint/2010/main" val="8309619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200900" cy="1485900"/>
          </a:xfrm>
        </p:spPr>
        <p:txBody>
          <a:bodyPr/>
          <a:lstStyle/>
          <a:p>
            <a:r>
              <a:rPr lang="en-US" dirty="0" smtClean="0"/>
              <a:t>Vessel Size &amp; Remodeling</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29</a:t>
            </a:fld>
            <a:endParaRPr lang="en-US"/>
          </a:p>
        </p:txBody>
      </p:sp>
      <p:pic>
        <p:nvPicPr>
          <p:cNvPr id="7" name="Picture 6"/>
          <p:cNvPicPr>
            <a:picLocks noChangeAspect="1"/>
          </p:cNvPicPr>
          <p:nvPr/>
        </p:nvPicPr>
        <p:blipFill>
          <a:blip r:embed="rId2"/>
          <a:stretch>
            <a:fillRect/>
          </a:stretch>
        </p:blipFill>
        <p:spPr>
          <a:xfrm>
            <a:off x="761999" y="1676400"/>
            <a:ext cx="3906329" cy="2895600"/>
          </a:xfrm>
          <a:prstGeom prst="rect">
            <a:avLst/>
          </a:prstGeom>
        </p:spPr>
      </p:pic>
      <p:sp>
        <p:nvSpPr>
          <p:cNvPr id="8" name="TextBox 7"/>
          <p:cNvSpPr txBox="1"/>
          <p:nvPr/>
        </p:nvSpPr>
        <p:spPr>
          <a:xfrm>
            <a:off x="838200" y="1066800"/>
            <a:ext cx="7010400" cy="369332"/>
          </a:xfrm>
          <a:prstGeom prst="rect">
            <a:avLst/>
          </a:prstGeom>
          <a:noFill/>
        </p:spPr>
        <p:txBody>
          <a:bodyPr wrap="square" rtlCol="0">
            <a:spAutoFit/>
          </a:bodyPr>
          <a:lstStyle/>
          <a:p>
            <a:r>
              <a:rPr lang="en-US" dirty="0" smtClean="0"/>
              <a:t>What is the relationship between vessel geometry and remodeling?</a:t>
            </a:r>
            <a:endParaRPr lang="en-US" dirty="0"/>
          </a:p>
        </p:txBody>
      </p:sp>
      <p:pic>
        <p:nvPicPr>
          <p:cNvPr id="9" name="Picture 8" descr="MönckebergLossVisATergo.bm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600200"/>
            <a:ext cx="3124200" cy="3124200"/>
          </a:xfrm>
          <a:prstGeom prst="rect">
            <a:avLst/>
          </a:prstGeom>
        </p:spPr>
      </p:pic>
      <p:sp>
        <p:nvSpPr>
          <p:cNvPr id="10" name="TextBox 9"/>
          <p:cNvSpPr txBox="1"/>
          <p:nvPr/>
        </p:nvSpPr>
        <p:spPr>
          <a:xfrm>
            <a:off x="1371600" y="4724400"/>
            <a:ext cx="2547655" cy="646331"/>
          </a:xfrm>
          <a:prstGeom prst="rect">
            <a:avLst/>
          </a:prstGeom>
          <a:noFill/>
        </p:spPr>
        <p:txBody>
          <a:bodyPr wrap="none" rtlCol="0">
            <a:spAutoFit/>
          </a:bodyPr>
          <a:lstStyle/>
          <a:p>
            <a:r>
              <a:rPr lang="en-US" dirty="0" err="1" smtClean="0"/>
              <a:t>Zarins</a:t>
            </a:r>
            <a:r>
              <a:rPr lang="en-US" dirty="0" smtClean="0"/>
              <a:t> et al., Journal of</a:t>
            </a:r>
          </a:p>
          <a:p>
            <a:r>
              <a:rPr lang="en-US" dirty="0" smtClean="0"/>
              <a:t>Vascular Surgery (1988)</a:t>
            </a:r>
            <a:endParaRPr lang="en-US" dirty="0"/>
          </a:p>
        </p:txBody>
      </p:sp>
      <p:sp>
        <p:nvSpPr>
          <p:cNvPr id="11" name="TextBox 10"/>
          <p:cNvSpPr txBox="1"/>
          <p:nvPr/>
        </p:nvSpPr>
        <p:spPr>
          <a:xfrm>
            <a:off x="1143000" y="5486400"/>
            <a:ext cx="3352800" cy="646331"/>
          </a:xfrm>
          <a:prstGeom prst="rect">
            <a:avLst/>
          </a:prstGeom>
          <a:noFill/>
        </p:spPr>
        <p:txBody>
          <a:bodyPr wrap="square" rtlCol="0">
            <a:spAutoFit/>
          </a:bodyPr>
          <a:lstStyle/>
          <a:p>
            <a:r>
              <a:rPr lang="en-US" dirty="0" smtClean="0"/>
              <a:t>Studied remodeling at four different points along LAD</a:t>
            </a:r>
            <a:endParaRPr lang="en-US" dirty="0"/>
          </a:p>
        </p:txBody>
      </p:sp>
      <p:sp>
        <p:nvSpPr>
          <p:cNvPr id="12" name="TextBox 11"/>
          <p:cNvSpPr txBox="1"/>
          <p:nvPr/>
        </p:nvSpPr>
        <p:spPr>
          <a:xfrm>
            <a:off x="5791200" y="4687669"/>
            <a:ext cx="1883899" cy="646331"/>
          </a:xfrm>
          <a:prstGeom prst="rect">
            <a:avLst/>
          </a:prstGeom>
          <a:noFill/>
        </p:spPr>
        <p:txBody>
          <a:bodyPr wrap="none" rtlCol="0">
            <a:spAutoFit/>
          </a:bodyPr>
          <a:lstStyle/>
          <a:p>
            <a:r>
              <a:rPr lang="en-US" dirty="0" smtClean="0"/>
              <a:t>Fok and </a:t>
            </a:r>
            <a:r>
              <a:rPr lang="en-US" dirty="0" err="1" smtClean="0"/>
              <a:t>Lanzer</a:t>
            </a:r>
            <a:r>
              <a:rPr lang="en-US" dirty="0" smtClean="0"/>
              <a:t>, </a:t>
            </a:r>
          </a:p>
          <a:p>
            <a:r>
              <a:rPr lang="en-US" dirty="0" err="1" smtClean="0"/>
              <a:t>PLoS</a:t>
            </a:r>
            <a:r>
              <a:rPr lang="en-US" dirty="0" smtClean="0"/>
              <a:t> ONE (2018)</a:t>
            </a:r>
            <a:endParaRPr lang="en-US" dirty="0"/>
          </a:p>
        </p:txBody>
      </p:sp>
      <p:sp>
        <p:nvSpPr>
          <p:cNvPr id="13" name="TextBox 12"/>
          <p:cNvSpPr txBox="1"/>
          <p:nvPr/>
        </p:nvSpPr>
        <p:spPr>
          <a:xfrm>
            <a:off x="5181600" y="5352871"/>
            <a:ext cx="3352800" cy="1200329"/>
          </a:xfrm>
          <a:prstGeom prst="rect">
            <a:avLst/>
          </a:prstGeom>
          <a:noFill/>
        </p:spPr>
        <p:txBody>
          <a:bodyPr wrap="square" rtlCol="0">
            <a:spAutoFit/>
          </a:bodyPr>
          <a:lstStyle/>
          <a:p>
            <a:pPr marL="285750" indent="-285750">
              <a:buFont typeface="Arial"/>
              <a:buChar char="•"/>
            </a:pPr>
            <a:r>
              <a:rPr lang="en-US" dirty="0" err="1" smtClean="0"/>
              <a:t>Tibial</a:t>
            </a:r>
            <a:r>
              <a:rPr lang="en-US" dirty="0" smtClean="0"/>
              <a:t> arteries remodel more aggressively than </a:t>
            </a:r>
            <a:r>
              <a:rPr lang="en-US" dirty="0" err="1" smtClean="0"/>
              <a:t>femorals</a:t>
            </a:r>
            <a:endParaRPr lang="en-US" dirty="0" smtClean="0"/>
          </a:p>
          <a:p>
            <a:pPr marL="285750" indent="-285750">
              <a:buFont typeface="Arial"/>
              <a:buChar char="•"/>
            </a:pPr>
            <a:r>
              <a:rPr lang="en-US" dirty="0" smtClean="0"/>
              <a:t>Application to PAD in Type 2 diabetics</a:t>
            </a:r>
            <a:endParaRPr lang="en-US" dirty="0"/>
          </a:p>
        </p:txBody>
      </p:sp>
    </p:spTree>
    <p:extLst>
      <p:ext uri="{BB962C8B-B14F-4D97-AF65-F5344CB8AC3E}">
        <p14:creationId xmlns:p14="http://schemas.microsoft.com/office/powerpoint/2010/main" val="10361905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Pathophysiology of Atherosclerosis and </a:t>
            </a:r>
            <a:r>
              <a:rPr lang="en-US" dirty="0" err="1" smtClean="0"/>
              <a:t>glagov</a:t>
            </a:r>
            <a:r>
              <a:rPr lang="en-US" dirty="0" smtClean="0"/>
              <a:t> Remodeling</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0F3D008C-7A6F-4F43-9D81-FABE24C25611}" type="slidenum">
              <a:rPr lang="en-US" smtClean="0"/>
              <a:pPr/>
              <a:t>3</a:t>
            </a:fld>
            <a:endParaRPr lang="en-US"/>
          </a:p>
        </p:txBody>
      </p:sp>
    </p:spTree>
    <p:extLst>
      <p:ext uri="{BB962C8B-B14F-4D97-AF65-F5344CB8AC3E}">
        <p14:creationId xmlns:p14="http://schemas.microsoft.com/office/powerpoint/2010/main" val="39627909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3D008C-7A6F-4F43-9D81-FABE24C25611}" type="slidenum">
              <a:rPr lang="en-US" smtClean="0"/>
              <a:pPr/>
              <a:t>30</a:t>
            </a:fld>
            <a:endParaRPr lang="en-US"/>
          </a:p>
        </p:txBody>
      </p:sp>
      <p:pic>
        <p:nvPicPr>
          <p:cNvPr id="26" name="Picture 25"/>
          <p:cNvPicPr>
            <a:picLocks noChangeAspect="1"/>
          </p:cNvPicPr>
          <p:nvPr/>
        </p:nvPicPr>
        <p:blipFill>
          <a:blip r:embed="rId2"/>
          <a:stretch>
            <a:fillRect/>
          </a:stretch>
        </p:blipFill>
        <p:spPr>
          <a:xfrm>
            <a:off x="4648200" y="3733800"/>
            <a:ext cx="4131359" cy="1727199"/>
          </a:xfrm>
          <a:prstGeom prst="rect">
            <a:avLst/>
          </a:prstGeom>
        </p:spPr>
      </p:pic>
      <p:pic>
        <p:nvPicPr>
          <p:cNvPr id="27" name="Picture 26"/>
          <p:cNvPicPr>
            <a:picLocks noChangeAspect="1"/>
          </p:cNvPicPr>
          <p:nvPr/>
        </p:nvPicPr>
        <p:blipFill>
          <a:blip r:embed="rId3"/>
          <a:stretch>
            <a:fillRect/>
          </a:stretch>
        </p:blipFill>
        <p:spPr>
          <a:xfrm>
            <a:off x="3886200" y="5690230"/>
            <a:ext cx="5029200" cy="862970"/>
          </a:xfrm>
          <a:prstGeom prst="rect">
            <a:avLst/>
          </a:prstGeom>
        </p:spPr>
      </p:pic>
      <p:pic>
        <p:nvPicPr>
          <p:cNvPr id="30" name="Picture 29"/>
          <p:cNvPicPr>
            <a:picLocks noChangeAspect="1"/>
          </p:cNvPicPr>
          <p:nvPr/>
        </p:nvPicPr>
        <p:blipFill>
          <a:blip r:embed="rId4"/>
          <a:stretch>
            <a:fillRect/>
          </a:stretch>
        </p:blipFill>
        <p:spPr>
          <a:xfrm>
            <a:off x="603493" y="685800"/>
            <a:ext cx="3739907" cy="4241800"/>
          </a:xfrm>
          <a:prstGeom prst="rect">
            <a:avLst/>
          </a:prstGeom>
        </p:spPr>
      </p:pic>
      <p:sp>
        <p:nvSpPr>
          <p:cNvPr id="31" name="TextBox 30"/>
          <p:cNvSpPr txBox="1"/>
          <p:nvPr/>
        </p:nvSpPr>
        <p:spPr>
          <a:xfrm>
            <a:off x="838200" y="5562600"/>
            <a:ext cx="2286000" cy="923330"/>
          </a:xfrm>
          <a:prstGeom prst="rect">
            <a:avLst/>
          </a:prstGeom>
          <a:noFill/>
        </p:spPr>
        <p:txBody>
          <a:bodyPr wrap="square" rtlCol="0">
            <a:spAutoFit/>
          </a:bodyPr>
          <a:lstStyle/>
          <a:p>
            <a:r>
              <a:rPr lang="en-US" dirty="0" smtClean="0"/>
              <a:t>Small arteries tend to compensate </a:t>
            </a:r>
            <a:r>
              <a:rPr lang="en-US" u="sng" dirty="0" smtClean="0"/>
              <a:t>more</a:t>
            </a:r>
            <a:r>
              <a:rPr lang="en-US" dirty="0" smtClean="0"/>
              <a:t> than large arteries</a:t>
            </a:r>
            <a:endParaRPr lang="en-US" dirty="0"/>
          </a:p>
        </p:txBody>
      </p:sp>
      <p:cxnSp>
        <p:nvCxnSpPr>
          <p:cNvPr id="33" name="Straight Arrow Connector 32"/>
          <p:cNvCxnSpPr>
            <a:stCxn id="31" idx="0"/>
          </p:cNvCxnSpPr>
          <p:nvPr/>
        </p:nvCxnSpPr>
        <p:spPr>
          <a:xfrm flipV="1">
            <a:off x="1981200" y="4876800"/>
            <a:ext cx="609600" cy="685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5" name="Picture 34" descr="DecreasingVesselSize.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533400"/>
            <a:ext cx="3940345" cy="3144646"/>
          </a:xfrm>
          <a:prstGeom prst="rect">
            <a:avLst/>
          </a:prstGeom>
        </p:spPr>
      </p:pic>
      <p:pic>
        <p:nvPicPr>
          <p:cNvPr id="25" name="Picture 24" descr="Annuli.eps"/>
          <p:cNvPicPr>
            <a:picLocks noChangeAspect="1"/>
          </p:cNvPicPr>
          <p:nvPr/>
        </p:nvPicPr>
        <p:blipFill rotWithShape="1">
          <a:blip r:embed="rId6">
            <a:extLst>
              <a:ext uri="{28A0092B-C50C-407E-A947-70E740481C1C}">
                <a14:useLocalDpi xmlns:a14="http://schemas.microsoft.com/office/drawing/2010/main" val="0"/>
              </a:ext>
            </a:extLst>
          </a:blip>
          <a:srcRect r="58978"/>
          <a:stretch/>
        </p:blipFill>
        <p:spPr>
          <a:xfrm>
            <a:off x="6934200" y="1790590"/>
            <a:ext cx="2074360" cy="1867010"/>
          </a:xfrm>
          <a:prstGeom prst="rect">
            <a:avLst/>
          </a:prstGeom>
        </p:spPr>
      </p:pic>
    </p:spTree>
    <p:extLst>
      <p:ext uri="{BB962C8B-B14F-4D97-AF65-F5344CB8AC3E}">
        <p14:creationId xmlns:p14="http://schemas.microsoft.com/office/powerpoint/2010/main" val="41189742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402"/>
            <a:ext cx="7772400" cy="1143000"/>
          </a:xfrm>
        </p:spPr>
        <p:txBody>
          <a:bodyPr>
            <a:normAutofit fontScale="90000"/>
          </a:bodyPr>
          <a:lstStyle/>
          <a:p>
            <a:r>
              <a:rPr lang="en-US" dirty="0" smtClean="0"/>
              <a:t>Effect of Media Sclerosis (MS) on Remodeling Rate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4504" y="1676400"/>
            <a:ext cx="3612695" cy="4495800"/>
          </a:xfrm>
        </p:spPr>
      </p:pic>
      <p:sp>
        <p:nvSpPr>
          <p:cNvPr id="3" name="Slide Number Placeholder 2"/>
          <p:cNvSpPr>
            <a:spLocks noGrp="1"/>
          </p:cNvSpPr>
          <p:nvPr>
            <p:ph type="sldNum" sz="quarter" idx="12"/>
          </p:nvPr>
        </p:nvSpPr>
        <p:spPr/>
        <p:txBody>
          <a:bodyPr/>
          <a:lstStyle/>
          <a:p>
            <a:fld id="{0F3D008C-7A6F-4F43-9D81-FABE24C25611}" type="slidenum">
              <a:rPr lang="en-US" smtClean="0"/>
              <a:pPr/>
              <a:t>31</a:t>
            </a:fld>
            <a:endParaRPr lang="en-US"/>
          </a:p>
        </p:txBody>
      </p:sp>
      <p:sp>
        <p:nvSpPr>
          <p:cNvPr id="6" name="TextBox 5"/>
          <p:cNvSpPr txBox="1"/>
          <p:nvPr/>
        </p:nvSpPr>
        <p:spPr>
          <a:xfrm>
            <a:off x="4343400" y="1344545"/>
            <a:ext cx="4343400" cy="5078314"/>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MS is a form of atherosclerosis where the media becomes calcified and stiff</a:t>
            </a:r>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a:t>Diabetic and non-diabetic patients can suffer from </a:t>
            </a:r>
            <a:r>
              <a:rPr lang="en-US" dirty="0" smtClean="0"/>
              <a:t>MS</a:t>
            </a:r>
            <a:endParaRPr lang="en-US" dirty="0"/>
          </a:p>
          <a:p>
            <a:endParaRPr lang="en-US" dirty="0" smtClean="0"/>
          </a:p>
          <a:p>
            <a:pPr marL="285750" indent="-285750">
              <a:buFont typeface="Wingdings" panose="05000000000000000000" pitchFamily="2" charset="2"/>
              <a:buChar char="§"/>
            </a:pPr>
            <a:r>
              <a:rPr lang="en-US" dirty="0" smtClean="0"/>
              <a:t>MS is more common (20-30%) in Type 2 diabetics (</a:t>
            </a:r>
            <a:r>
              <a:rPr lang="en-US" dirty="0" err="1" smtClean="0"/>
              <a:t>Elhadd</a:t>
            </a:r>
            <a:r>
              <a:rPr lang="en-US" dirty="0" smtClean="0"/>
              <a:t> et al. 1999, Hirsch et al. 2001)</a:t>
            </a:r>
          </a:p>
          <a:p>
            <a:endParaRPr lang="en-US" dirty="0"/>
          </a:p>
          <a:p>
            <a:pPr marL="285750" indent="-285750">
              <a:buFont typeface="Wingdings" panose="05000000000000000000" pitchFamily="2" charset="2"/>
              <a:buChar char="§"/>
            </a:pPr>
            <a:r>
              <a:rPr lang="en-US" dirty="0" smtClean="0"/>
              <a:t>The disease is more diffuse/severe in diabetics (</a:t>
            </a:r>
            <a:r>
              <a:rPr lang="en-US" dirty="0" err="1" smtClean="0"/>
              <a:t>Marso</a:t>
            </a:r>
            <a:r>
              <a:rPr lang="en-US" dirty="0" smtClean="0"/>
              <a:t> et al., JACC (2006))</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Diabetic </a:t>
            </a:r>
            <a:r>
              <a:rPr lang="en-US" dirty="0" err="1"/>
              <a:t>macroangiopathy</a:t>
            </a:r>
            <a:r>
              <a:rPr lang="en-US" dirty="0"/>
              <a:t> </a:t>
            </a:r>
            <a:r>
              <a:rPr lang="en-US" dirty="0" smtClean="0"/>
              <a:t>usually occurs in below-the-knee (BTK) arteries (e.g. </a:t>
            </a:r>
            <a:r>
              <a:rPr lang="en-US" dirty="0" err="1" smtClean="0"/>
              <a:t>tibial</a:t>
            </a:r>
            <a:r>
              <a:rPr lang="en-US" dirty="0" smtClean="0"/>
              <a:t>) (Jude et al., (2001))</a:t>
            </a:r>
          </a:p>
          <a:p>
            <a:endParaRPr lang="en-US" dirty="0"/>
          </a:p>
          <a:p>
            <a:endParaRPr lang="en-US" dirty="0"/>
          </a:p>
        </p:txBody>
      </p:sp>
      <p:sp>
        <p:nvSpPr>
          <p:cNvPr id="7" name="Rectangle 6"/>
          <p:cNvSpPr/>
          <p:nvPr/>
        </p:nvSpPr>
        <p:spPr>
          <a:xfrm>
            <a:off x="4343400" y="4790300"/>
            <a:ext cx="4267200" cy="13057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242596" y="6090027"/>
            <a:ext cx="2824171" cy="369332"/>
          </a:xfrm>
          <a:prstGeom prst="rect">
            <a:avLst/>
          </a:prstGeom>
          <a:noFill/>
        </p:spPr>
        <p:txBody>
          <a:bodyPr wrap="none" rtlCol="0">
            <a:spAutoFit/>
          </a:bodyPr>
          <a:lstStyle/>
          <a:p>
            <a:r>
              <a:rPr lang="en-US" b="1" dirty="0" smtClean="0">
                <a:solidFill>
                  <a:srgbClr val="FF0000"/>
                </a:solidFill>
              </a:rPr>
              <a:t>What is the reason for this?</a:t>
            </a:r>
            <a:endParaRPr lang="en-US" b="1" dirty="0">
              <a:solidFill>
                <a:srgbClr val="FF0000"/>
              </a:solidFill>
            </a:endParaRPr>
          </a:p>
        </p:txBody>
      </p:sp>
    </p:spTree>
    <p:extLst>
      <p:ext uri="{BB962C8B-B14F-4D97-AF65-F5344CB8AC3E}">
        <p14:creationId xmlns:p14="http://schemas.microsoft.com/office/powerpoint/2010/main" val="3013611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3D008C-7A6F-4F43-9D81-FABE24C25611}" type="slidenum">
              <a:rPr lang="en-US" smtClean="0"/>
              <a:pPr/>
              <a:t>32</a:t>
            </a:fld>
            <a:endParaRPr lang="en-US"/>
          </a:p>
        </p:txBody>
      </p:sp>
      <p:pic>
        <p:nvPicPr>
          <p:cNvPr id="10" name="Picture 9" descr="FFIG5.tiff"/>
          <p:cNvPicPr>
            <a:picLocks noChangeAspect="1"/>
          </p:cNvPicPr>
          <p:nvPr/>
        </p:nvPicPr>
        <p:blipFill rotWithShape="1">
          <a:blip r:embed="rId2">
            <a:extLst>
              <a:ext uri="{28A0092B-C50C-407E-A947-70E740481C1C}">
                <a14:useLocalDpi xmlns:a14="http://schemas.microsoft.com/office/drawing/2010/main" val="0"/>
              </a:ext>
            </a:extLst>
          </a:blip>
          <a:srcRect r="49791"/>
          <a:stretch/>
        </p:blipFill>
        <p:spPr>
          <a:xfrm>
            <a:off x="4715253" y="381000"/>
            <a:ext cx="4200147" cy="2971800"/>
          </a:xfrm>
          <a:prstGeom prst="rect">
            <a:avLst/>
          </a:prstGeom>
        </p:spPr>
      </p:pic>
      <p:sp>
        <p:nvSpPr>
          <p:cNvPr id="11" name="TextBox 10"/>
          <p:cNvSpPr txBox="1"/>
          <p:nvPr/>
        </p:nvSpPr>
        <p:spPr>
          <a:xfrm>
            <a:off x="838200" y="5181600"/>
            <a:ext cx="2819400" cy="1200329"/>
          </a:xfrm>
          <a:prstGeom prst="rect">
            <a:avLst/>
          </a:prstGeom>
          <a:noFill/>
        </p:spPr>
        <p:txBody>
          <a:bodyPr wrap="square" rtlCol="0">
            <a:spAutoFit/>
          </a:bodyPr>
          <a:lstStyle/>
          <a:p>
            <a:pPr algn="ctr"/>
            <a:r>
              <a:rPr lang="en-US" dirty="0" smtClean="0"/>
              <a:t>Small </a:t>
            </a:r>
            <a:r>
              <a:rPr lang="en-US" dirty="0" err="1" smtClean="0"/>
              <a:t>tibial</a:t>
            </a:r>
            <a:r>
              <a:rPr lang="en-US" dirty="0" smtClean="0"/>
              <a:t> arteries tend to inwardly</a:t>
            </a:r>
          </a:p>
          <a:p>
            <a:pPr algn="ctr"/>
            <a:r>
              <a:rPr lang="en-US" dirty="0"/>
              <a:t>r</a:t>
            </a:r>
            <a:r>
              <a:rPr lang="en-US" dirty="0" smtClean="0"/>
              <a:t>emodel more aggressively than large </a:t>
            </a:r>
            <a:r>
              <a:rPr lang="en-US" dirty="0" err="1" smtClean="0"/>
              <a:t>femorals</a:t>
            </a:r>
            <a:r>
              <a:rPr lang="en-US" dirty="0" smtClean="0"/>
              <a:t> </a:t>
            </a:r>
            <a:endParaRPr lang="en-US" dirty="0"/>
          </a:p>
        </p:txBody>
      </p:sp>
      <p:sp>
        <p:nvSpPr>
          <p:cNvPr id="12" name="TextBox 11"/>
          <p:cNvSpPr txBox="1"/>
          <p:nvPr/>
        </p:nvSpPr>
        <p:spPr>
          <a:xfrm>
            <a:off x="609600" y="838200"/>
            <a:ext cx="4419600" cy="3693319"/>
          </a:xfrm>
          <a:prstGeom prst="rect">
            <a:avLst/>
          </a:prstGeom>
          <a:noFill/>
        </p:spPr>
        <p:txBody>
          <a:bodyPr wrap="square" rtlCol="0">
            <a:spAutoFit/>
          </a:bodyPr>
          <a:lstStyle/>
          <a:p>
            <a:pPr marL="285750" indent="-285750">
              <a:buFont typeface="Wingdings" charset="2"/>
              <a:buChar char="§"/>
            </a:pPr>
            <a:r>
              <a:rPr lang="en-US" dirty="0" smtClean="0"/>
              <a:t>Femoral arteries are located </a:t>
            </a:r>
            <a:r>
              <a:rPr lang="en-US" i="1" dirty="0" smtClean="0"/>
              <a:t>above</a:t>
            </a:r>
            <a:r>
              <a:rPr lang="en-US" dirty="0" smtClean="0"/>
              <a:t> knee</a:t>
            </a:r>
          </a:p>
          <a:p>
            <a:pPr marL="742950" lvl="1" indent="-285750">
              <a:buFont typeface="Wingdings" charset="2"/>
              <a:buChar char="§"/>
            </a:pPr>
            <a:r>
              <a:rPr lang="en-US" dirty="0" smtClean="0"/>
              <a:t>Thicker walls; larger </a:t>
            </a:r>
            <a:r>
              <a:rPr lang="en-US" dirty="0" err="1" smtClean="0"/>
              <a:t>lumina</a:t>
            </a:r>
            <a:endParaRPr lang="en-US" dirty="0" smtClean="0"/>
          </a:p>
          <a:p>
            <a:pPr marL="742950" lvl="1" indent="-285750">
              <a:buFont typeface="Wingdings" charset="2"/>
              <a:buChar char="§"/>
            </a:pPr>
            <a:endParaRPr lang="en-US" dirty="0" smtClean="0"/>
          </a:p>
          <a:p>
            <a:pPr marL="285750" indent="-285750">
              <a:buFont typeface="Wingdings" charset="2"/>
              <a:buChar char="§"/>
            </a:pPr>
            <a:r>
              <a:rPr lang="en-US" dirty="0" err="1" smtClean="0"/>
              <a:t>Tibial</a:t>
            </a:r>
            <a:r>
              <a:rPr lang="en-US" dirty="0" smtClean="0"/>
              <a:t> arteries are located </a:t>
            </a:r>
            <a:r>
              <a:rPr lang="en-US" i="1" dirty="0" smtClean="0"/>
              <a:t>below</a:t>
            </a:r>
            <a:r>
              <a:rPr lang="en-US" dirty="0" smtClean="0"/>
              <a:t> knee</a:t>
            </a:r>
          </a:p>
          <a:p>
            <a:pPr marL="742950" lvl="1" indent="-285750">
              <a:buFont typeface="Wingdings" charset="2"/>
              <a:buChar char="§"/>
            </a:pPr>
            <a:r>
              <a:rPr lang="en-US" dirty="0" smtClean="0"/>
              <a:t>Thinner walls; smaller </a:t>
            </a:r>
            <a:r>
              <a:rPr lang="en-US" dirty="0" err="1" smtClean="0"/>
              <a:t>lumina</a:t>
            </a:r>
            <a:endParaRPr lang="en-US" dirty="0" smtClean="0"/>
          </a:p>
          <a:p>
            <a:pPr marL="285750" indent="-285750">
              <a:buFont typeface="Wingdings" charset="2"/>
              <a:buChar char="§"/>
            </a:pPr>
            <a:endParaRPr lang="en-US" dirty="0" smtClean="0"/>
          </a:p>
          <a:p>
            <a:pPr marL="285750" indent="-285750">
              <a:buFont typeface="Wingdings" charset="2"/>
              <a:buChar char="§"/>
            </a:pPr>
            <a:r>
              <a:rPr lang="en-US" dirty="0" smtClean="0"/>
              <a:t>Simulate media sclerosis by increasing mechanical parameters of media over time</a:t>
            </a:r>
          </a:p>
          <a:p>
            <a:pPr marL="285750" indent="-285750">
              <a:buFont typeface="Wingdings" charset="2"/>
              <a:buChar char="§"/>
            </a:pPr>
            <a:endParaRPr lang="en-US" dirty="0" smtClean="0"/>
          </a:p>
          <a:p>
            <a:pPr marL="285750" indent="-285750">
              <a:buFont typeface="Wingdings" charset="2"/>
              <a:buChar char="§"/>
            </a:pPr>
            <a:r>
              <a:rPr lang="en-US" dirty="0" smtClean="0"/>
              <a:t>Simulate atherosclerosis by increasing stiffness of intima over time and increasing </a:t>
            </a:r>
            <a:r>
              <a:rPr lang="en-US" i="1" dirty="0" smtClean="0"/>
              <a:t>g</a:t>
            </a:r>
            <a:endParaRPr lang="en-US" i="1" dirty="0"/>
          </a:p>
        </p:txBody>
      </p:sp>
      <p:pic>
        <p:nvPicPr>
          <p:cNvPr id="13" name="Picture 12" descr="FFIG5.tiff"/>
          <p:cNvPicPr>
            <a:picLocks noChangeAspect="1"/>
          </p:cNvPicPr>
          <p:nvPr/>
        </p:nvPicPr>
        <p:blipFill rotWithShape="1">
          <a:blip r:embed="rId2">
            <a:extLst>
              <a:ext uri="{28A0092B-C50C-407E-A947-70E740481C1C}">
                <a14:useLocalDpi xmlns:a14="http://schemas.microsoft.com/office/drawing/2010/main" val="0"/>
              </a:ext>
            </a:extLst>
          </a:blip>
          <a:srcRect l="48856"/>
          <a:stretch/>
        </p:blipFill>
        <p:spPr>
          <a:xfrm>
            <a:off x="4724400" y="3505200"/>
            <a:ext cx="4168651" cy="2895600"/>
          </a:xfrm>
          <a:prstGeom prst="rect">
            <a:avLst/>
          </a:prstGeom>
        </p:spPr>
      </p:pic>
      <p:cxnSp>
        <p:nvCxnSpPr>
          <p:cNvPr id="15" name="Straight Arrow Connector 14"/>
          <p:cNvCxnSpPr>
            <a:stCxn id="11" idx="3"/>
          </p:cNvCxnSpPr>
          <p:nvPr/>
        </p:nvCxnSpPr>
        <p:spPr>
          <a:xfrm flipV="1">
            <a:off x="3657600" y="5105400"/>
            <a:ext cx="1219200" cy="67636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596909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Finite element simulation</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33</a:t>
            </a:fld>
            <a:endParaRPr lang="en-US"/>
          </a:p>
        </p:txBody>
      </p:sp>
    </p:spTree>
    <p:extLst>
      <p:ext uri="{BB962C8B-B14F-4D97-AF65-F5344CB8AC3E}">
        <p14:creationId xmlns:p14="http://schemas.microsoft.com/office/powerpoint/2010/main" val="224519159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342979" cy="1143000"/>
          </a:xfrm>
        </p:spPr>
        <p:txBody>
          <a:bodyPr>
            <a:normAutofit fontScale="90000"/>
          </a:bodyPr>
          <a:lstStyle/>
          <a:p>
            <a:r>
              <a:rPr lang="en-US" dirty="0"/>
              <a:t>General Cross sections and The Finite Element Method (2D)</a:t>
            </a:r>
          </a:p>
        </p:txBody>
      </p:sp>
      <p:sp>
        <p:nvSpPr>
          <p:cNvPr id="3" name="Slide Number Placeholder 2"/>
          <p:cNvSpPr>
            <a:spLocks noGrp="1"/>
          </p:cNvSpPr>
          <p:nvPr>
            <p:ph type="sldNum" sz="quarter" idx="12"/>
          </p:nvPr>
        </p:nvSpPr>
        <p:spPr/>
        <p:txBody>
          <a:bodyPr/>
          <a:lstStyle/>
          <a:p>
            <a:fld id="{0F3D008C-7A6F-4F43-9D81-FABE24C25611}" type="slidenum">
              <a:rPr lang="en-US" smtClean="0"/>
              <a:pPr/>
              <a:t>34</a:t>
            </a:fld>
            <a:endParaRPr lang="en-US"/>
          </a:p>
        </p:txBody>
      </p:sp>
      <p:sp>
        <p:nvSpPr>
          <p:cNvPr id="8" name="TextBox 7"/>
          <p:cNvSpPr txBox="1"/>
          <p:nvPr/>
        </p:nvSpPr>
        <p:spPr>
          <a:xfrm>
            <a:off x="896475" y="4266477"/>
            <a:ext cx="4089196" cy="369332"/>
          </a:xfrm>
          <a:prstGeom prst="rect">
            <a:avLst/>
          </a:prstGeom>
          <a:noFill/>
        </p:spPr>
        <p:txBody>
          <a:bodyPr wrap="none" rtlCol="0">
            <a:spAutoFit/>
          </a:bodyPr>
          <a:lstStyle/>
          <a:p>
            <a:r>
              <a:rPr lang="en-US" dirty="0" err="1"/>
              <a:t>Variational</a:t>
            </a:r>
            <a:r>
              <a:rPr lang="en-US" dirty="0"/>
              <a:t> Formulation for displacement field:</a:t>
            </a:r>
          </a:p>
        </p:txBody>
      </p:sp>
      <p:pic>
        <p:nvPicPr>
          <p:cNvPr id="9" name="Picture 8">
            <a:extLst>
              <a:ext uri="{FF2B5EF4-FFF2-40B4-BE49-F238E27FC236}">
                <a16:creationId xmlns:a16="http://schemas.microsoft.com/office/drawing/2014/main" xmlns="" id="{E1309869-CDF6-1648-9A25-4FC0F41F3BD6}"/>
              </a:ext>
            </a:extLst>
          </p:cNvPr>
          <p:cNvPicPr>
            <a:picLocks noChangeAspect="1"/>
          </p:cNvPicPr>
          <p:nvPr/>
        </p:nvPicPr>
        <p:blipFill>
          <a:blip r:embed="rId3"/>
          <a:stretch>
            <a:fillRect/>
          </a:stretch>
        </p:blipFill>
        <p:spPr>
          <a:xfrm>
            <a:off x="1238036" y="4876800"/>
            <a:ext cx="7524964" cy="1295400"/>
          </a:xfrm>
          <a:prstGeom prst="rect">
            <a:avLst/>
          </a:prstGeom>
        </p:spPr>
      </p:pic>
      <p:pic>
        <p:nvPicPr>
          <p:cNvPr id="12" name="Picture 11">
            <a:extLst>
              <a:ext uri="{FF2B5EF4-FFF2-40B4-BE49-F238E27FC236}">
                <a16:creationId xmlns:a16="http://schemas.microsoft.com/office/drawing/2014/main" xmlns="" id="{5E61392A-F215-BA45-9871-5E8F4448C35E}"/>
              </a:ext>
            </a:extLst>
          </p:cNvPr>
          <p:cNvPicPr>
            <a:picLocks noChangeAspect="1"/>
          </p:cNvPicPr>
          <p:nvPr/>
        </p:nvPicPr>
        <p:blipFill>
          <a:blip r:embed="rId4"/>
          <a:stretch>
            <a:fillRect/>
          </a:stretch>
        </p:blipFill>
        <p:spPr>
          <a:xfrm>
            <a:off x="1544380" y="1524000"/>
            <a:ext cx="6916604" cy="2621981"/>
          </a:xfrm>
          <a:prstGeom prst="rect">
            <a:avLst/>
          </a:prstGeom>
        </p:spPr>
      </p:pic>
      <p:sp>
        <p:nvSpPr>
          <p:cNvPr id="6" name="TextBox 5">
            <a:extLst>
              <a:ext uri="{FF2B5EF4-FFF2-40B4-BE49-F238E27FC236}">
                <a16:creationId xmlns:a16="http://schemas.microsoft.com/office/drawing/2014/main" xmlns="" id="{FF0138EC-BC5C-1A4E-A990-31A91157F68B}"/>
              </a:ext>
            </a:extLst>
          </p:cNvPr>
          <p:cNvSpPr txBox="1"/>
          <p:nvPr/>
        </p:nvSpPr>
        <p:spPr>
          <a:xfrm>
            <a:off x="3228714" y="1549002"/>
            <a:ext cx="1347805" cy="646331"/>
          </a:xfrm>
          <a:prstGeom prst="rect">
            <a:avLst/>
          </a:prstGeom>
          <a:noFill/>
        </p:spPr>
        <p:txBody>
          <a:bodyPr wrap="none" rtlCol="0">
            <a:spAutoFit/>
          </a:bodyPr>
          <a:lstStyle/>
          <a:p>
            <a:pPr algn="ctr"/>
            <a:r>
              <a:rPr lang="en-US" dirty="0"/>
              <a:t>Reference</a:t>
            </a:r>
          </a:p>
          <a:p>
            <a:pPr algn="ctr"/>
            <a:r>
              <a:rPr lang="en-US" dirty="0"/>
              <a:t>Configuration</a:t>
            </a:r>
          </a:p>
        </p:txBody>
      </p:sp>
      <p:sp>
        <p:nvSpPr>
          <p:cNvPr id="14" name="TextBox 13">
            <a:extLst>
              <a:ext uri="{FF2B5EF4-FFF2-40B4-BE49-F238E27FC236}">
                <a16:creationId xmlns:a16="http://schemas.microsoft.com/office/drawing/2014/main" xmlns="" id="{DDE9615E-F393-E64E-8396-445820F8ABC5}"/>
              </a:ext>
            </a:extLst>
          </p:cNvPr>
          <p:cNvSpPr txBox="1"/>
          <p:nvPr/>
        </p:nvSpPr>
        <p:spPr>
          <a:xfrm>
            <a:off x="6530641" y="1296132"/>
            <a:ext cx="1347805" cy="646331"/>
          </a:xfrm>
          <a:prstGeom prst="rect">
            <a:avLst/>
          </a:prstGeom>
          <a:noFill/>
        </p:spPr>
        <p:txBody>
          <a:bodyPr wrap="none" rtlCol="0">
            <a:spAutoFit/>
          </a:bodyPr>
          <a:lstStyle/>
          <a:p>
            <a:pPr algn="ctr"/>
            <a:r>
              <a:rPr lang="en-US" dirty="0"/>
              <a:t>Deformed</a:t>
            </a:r>
          </a:p>
          <a:p>
            <a:pPr algn="ctr"/>
            <a:r>
              <a:rPr lang="en-US" dirty="0"/>
              <a:t>Configuration</a:t>
            </a:r>
          </a:p>
        </p:txBody>
      </p:sp>
    </p:spTree>
    <p:extLst>
      <p:ext uri="{BB962C8B-B14F-4D97-AF65-F5344CB8AC3E}">
        <p14:creationId xmlns:p14="http://schemas.microsoft.com/office/powerpoint/2010/main" val="215007364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Details of Numerical Method</a:t>
            </a:r>
            <a:endParaRPr lang="en-AU" baseline="30000"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35</a:t>
            </a:fld>
            <a:endParaRPr lang="en-US"/>
          </a:p>
        </p:txBody>
      </p:sp>
      <p:sp>
        <p:nvSpPr>
          <p:cNvPr id="4" name="Content Placeholder 3"/>
          <p:cNvSpPr>
            <a:spLocks noGrp="1"/>
          </p:cNvSpPr>
          <p:nvPr>
            <p:ph sz="quarter" idx="1"/>
          </p:nvPr>
        </p:nvSpPr>
        <p:spPr>
          <a:xfrm>
            <a:off x="1028700" y="2286000"/>
            <a:ext cx="7124700" cy="2971800"/>
          </a:xfrm>
        </p:spPr>
        <p:txBody>
          <a:bodyPr>
            <a:normAutofit fontScale="85000" lnSpcReduction="10000"/>
          </a:bodyPr>
          <a:lstStyle/>
          <a:p>
            <a:r>
              <a:rPr lang="en-US" dirty="0" smtClean="0"/>
              <a:t>Mesh generator: </a:t>
            </a:r>
            <a:r>
              <a:rPr lang="en-US" dirty="0" err="1" smtClean="0"/>
              <a:t>distmesh</a:t>
            </a:r>
            <a:r>
              <a:rPr lang="en-US" dirty="0" smtClean="0"/>
              <a:t> by Per-</a:t>
            </a:r>
            <a:r>
              <a:rPr lang="en-US" dirty="0" err="1" smtClean="0"/>
              <a:t>Olof</a:t>
            </a:r>
            <a:r>
              <a:rPr lang="en-US" dirty="0" smtClean="0"/>
              <a:t> </a:t>
            </a:r>
            <a:r>
              <a:rPr lang="en-US" dirty="0" err="1" smtClean="0"/>
              <a:t>Persson</a:t>
            </a:r>
            <a:r>
              <a:rPr lang="en-US" dirty="0" smtClean="0"/>
              <a:t> (</a:t>
            </a:r>
            <a:r>
              <a:rPr lang="en-US" dirty="0" err="1" smtClean="0"/>
              <a:t>Persson</a:t>
            </a:r>
            <a:r>
              <a:rPr lang="en-US" dirty="0" smtClean="0"/>
              <a:t> &amp; </a:t>
            </a:r>
            <a:r>
              <a:rPr lang="en-US" dirty="0" err="1" smtClean="0"/>
              <a:t>Strang</a:t>
            </a:r>
            <a:r>
              <a:rPr lang="en-US" dirty="0" smtClean="0"/>
              <a:t> 2004)</a:t>
            </a:r>
          </a:p>
          <a:p>
            <a:r>
              <a:rPr lang="en-US" dirty="0" smtClean="0"/>
              <a:t>Linear basis functions, triangular elements</a:t>
            </a:r>
          </a:p>
          <a:p>
            <a:r>
              <a:rPr lang="en-US" dirty="0"/>
              <a:t>Single-field displacement-based </a:t>
            </a:r>
            <a:r>
              <a:rPr lang="en-US" dirty="0" smtClean="0"/>
              <a:t>method (prone to “locking”)</a:t>
            </a:r>
          </a:p>
          <a:p>
            <a:r>
              <a:rPr lang="en-US" dirty="0" smtClean="0"/>
              <a:t>Linear elements; solve for </a:t>
            </a:r>
            <a:r>
              <a:rPr lang="en-US" i="1" dirty="0" smtClean="0"/>
              <a:t>x</a:t>
            </a:r>
            <a:r>
              <a:rPr lang="en-US" dirty="0" smtClean="0"/>
              <a:t> and </a:t>
            </a:r>
            <a:r>
              <a:rPr lang="en-US" i="1" dirty="0" smtClean="0"/>
              <a:t>y</a:t>
            </a:r>
            <a:r>
              <a:rPr lang="en-US" dirty="0" smtClean="0"/>
              <a:t> position fields. For N vertices, this constitutes 2N unknowns.</a:t>
            </a:r>
          </a:p>
          <a:p>
            <a:r>
              <a:rPr lang="en-US" dirty="0" smtClean="0">
                <a:latin typeface="Symbol" panose="05050102010706020507" pitchFamily="18" charset="2"/>
              </a:rPr>
              <a:t>P</a:t>
            </a:r>
            <a:r>
              <a:rPr lang="en-US" dirty="0" smtClean="0"/>
              <a:t> is minimized by solving Grad(</a:t>
            </a:r>
            <a:r>
              <a:rPr lang="en-US" dirty="0" smtClean="0">
                <a:latin typeface="Symbol" panose="05050102010706020507" pitchFamily="18" charset="2"/>
              </a:rPr>
              <a:t>P)</a:t>
            </a:r>
            <a:r>
              <a:rPr lang="en-US" dirty="0" smtClean="0"/>
              <a:t> = 0 using Newton’s Method and QR factorization at each iteration. This is a large, nonlinear algebraic system.</a:t>
            </a:r>
          </a:p>
          <a:p>
            <a:r>
              <a:rPr lang="en-US" dirty="0" smtClean="0"/>
              <a:t>Numerical continuation to evolve in </a:t>
            </a:r>
            <a:r>
              <a:rPr lang="en-US" i="1" dirty="0" smtClean="0"/>
              <a:t>g</a:t>
            </a:r>
          </a:p>
        </p:txBody>
      </p:sp>
    </p:spTree>
    <p:extLst>
      <p:ext uri="{BB962C8B-B14F-4D97-AF65-F5344CB8AC3E}">
        <p14:creationId xmlns:p14="http://schemas.microsoft.com/office/powerpoint/2010/main" val="285043025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200900" cy="1485900"/>
          </a:xfrm>
        </p:spPr>
        <p:txBody>
          <a:bodyPr/>
          <a:lstStyle/>
          <a:p>
            <a:r>
              <a:rPr lang="en-US" dirty="0" smtClean="0"/>
              <a:t>Intimal Thickening in 2D</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36</a:t>
            </a:fld>
            <a:endParaRPr lang="en-US"/>
          </a:p>
        </p:txBody>
      </p:sp>
      <p:pic>
        <p:nvPicPr>
          <p:cNvPr id="5" name="Picture 4" descr="Areas_w_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822" y="1066800"/>
            <a:ext cx="4723595" cy="2209800"/>
          </a:xfrm>
          <a:prstGeom prst="rect">
            <a:avLst/>
          </a:prstGeom>
        </p:spPr>
      </p:pic>
      <p:pic>
        <p:nvPicPr>
          <p:cNvPr id="6" name="Picture 5" descr="instab-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638" y="4572000"/>
            <a:ext cx="4701376" cy="1828800"/>
          </a:xfrm>
          <a:prstGeom prst="rect">
            <a:avLst/>
          </a:prstGeom>
        </p:spPr>
      </p:pic>
      <p:sp>
        <p:nvSpPr>
          <p:cNvPr id="7" name="TextBox 6"/>
          <p:cNvSpPr txBox="1"/>
          <p:nvPr/>
        </p:nvSpPr>
        <p:spPr>
          <a:xfrm>
            <a:off x="5410200" y="3087469"/>
            <a:ext cx="2743200" cy="646331"/>
          </a:xfrm>
          <a:prstGeom prst="rect">
            <a:avLst/>
          </a:prstGeom>
          <a:noFill/>
        </p:spPr>
        <p:txBody>
          <a:bodyPr wrap="square" rtlCol="0">
            <a:spAutoFit/>
          </a:bodyPr>
          <a:lstStyle/>
          <a:p>
            <a:pPr algn="ctr"/>
            <a:r>
              <a:rPr lang="en-US" dirty="0" smtClean="0"/>
              <a:t>Comparison of areas with fully incompressible case</a:t>
            </a:r>
          </a:p>
        </p:txBody>
      </p:sp>
      <p:sp>
        <p:nvSpPr>
          <p:cNvPr id="8" name="TextBox 7"/>
          <p:cNvSpPr txBox="1"/>
          <p:nvPr/>
        </p:nvSpPr>
        <p:spPr>
          <a:xfrm>
            <a:off x="5029200" y="4114800"/>
            <a:ext cx="3505200" cy="646331"/>
          </a:xfrm>
          <a:prstGeom prst="rect">
            <a:avLst/>
          </a:prstGeom>
          <a:noFill/>
        </p:spPr>
        <p:txBody>
          <a:bodyPr wrap="square" rtlCol="0">
            <a:spAutoFit/>
          </a:bodyPr>
          <a:lstStyle/>
          <a:p>
            <a:pPr algn="ctr"/>
            <a:r>
              <a:rPr lang="en-US" dirty="0" smtClean="0"/>
              <a:t>Instability of lumen-intima interface </a:t>
            </a:r>
            <a:r>
              <a:rPr lang="en-US" dirty="0" err="1" smtClean="0"/>
              <a:t>wrt</a:t>
            </a:r>
            <a:r>
              <a:rPr lang="en-US" dirty="0" smtClean="0"/>
              <a:t> small perturbations</a:t>
            </a:r>
          </a:p>
        </p:txBody>
      </p:sp>
      <p:pic>
        <p:nvPicPr>
          <p:cNvPr id="9" name="Picture 8" descr="stresses_vs_stenosis.eps"/>
          <p:cNvPicPr>
            <a:picLocks noChangeAspect="1"/>
          </p:cNvPicPr>
          <p:nvPr/>
        </p:nvPicPr>
        <p:blipFill rotWithShape="1">
          <a:blip r:embed="rId4">
            <a:extLst>
              <a:ext uri="{28A0092B-C50C-407E-A947-70E740481C1C}">
                <a14:useLocalDpi xmlns:a14="http://schemas.microsoft.com/office/drawing/2010/main" val="0"/>
              </a:ext>
            </a:extLst>
          </a:blip>
          <a:srcRect l="47693"/>
          <a:stretch/>
        </p:blipFill>
        <p:spPr>
          <a:xfrm>
            <a:off x="990600" y="4071754"/>
            <a:ext cx="3124200" cy="2633846"/>
          </a:xfrm>
          <a:prstGeom prst="rect">
            <a:avLst/>
          </a:prstGeom>
        </p:spPr>
      </p:pic>
      <p:grpSp>
        <p:nvGrpSpPr>
          <p:cNvPr id="13" name="Group 12"/>
          <p:cNvGrpSpPr/>
          <p:nvPr/>
        </p:nvGrpSpPr>
        <p:grpSpPr>
          <a:xfrm>
            <a:off x="762000" y="838200"/>
            <a:ext cx="3432945" cy="3227249"/>
            <a:chOff x="152400" y="304800"/>
            <a:chExt cx="4277511" cy="4021209"/>
          </a:xfrm>
        </p:grpSpPr>
        <p:pic>
          <p:nvPicPr>
            <p:cNvPr id="11" name="Picture 10">
              <a:extLst>
                <a:ext uri="{FF2B5EF4-FFF2-40B4-BE49-F238E27FC236}">
                  <a16:creationId xmlns:a16="http://schemas.microsoft.com/office/drawing/2014/main" xmlns="" id="{9830A1BA-1AF0-8941-824C-5BC1A9D677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000" r="48652"/>
            <a:stretch/>
          </p:blipFill>
          <p:spPr>
            <a:xfrm>
              <a:off x="212970" y="304800"/>
              <a:ext cx="4206630" cy="2040009"/>
            </a:xfrm>
            <a:prstGeom prst="rect">
              <a:avLst/>
            </a:prstGeom>
          </p:spPr>
        </p:pic>
        <p:pic>
          <p:nvPicPr>
            <p:cNvPr id="12" name="Picture 11">
              <a:extLst>
                <a:ext uri="{FF2B5EF4-FFF2-40B4-BE49-F238E27FC236}">
                  <a16:creationId xmlns:a16="http://schemas.microsoft.com/office/drawing/2014/main" xmlns="" id="{9830A1BA-1AF0-8941-824C-5BC1A9D677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0455" r="7500"/>
            <a:stretch/>
          </p:blipFill>
          <p:spPr>
            <a:xfrm>
              <a:off x="152400" y="2286000"/>
              <a:ext cx="4277511" cy="2040009"/>
            </a:xfrm>
            <a:prstGeom prst="rect">
              <a:avLst/>
            </a:prstGeom>
          </p:spPr>
        </p:pic>
      </p:grpSp>
      <p:sp>
        <p:nvSpPr>
          <p:cNvPr id="3" name="TextBox 2"/>
          <p:cNvSpPr txBox="1"/>
          <p:nvPr/>
        </p:nvSpPr>
        <p:spPr>
          <a:xfrm>
            <a:off x="4419600" y="6258580"/>
            <a:ext cx="2133600" cy="523220"/>
          </a:xfrm>
          <a:prstGeom prst="rect">
            <a:avLst/>
          </a:prstGeom>
          <a:noFill/>
        </p:spPr>
        <p:txBody>
          <a:bodyPr wrap="square" rtlCol="0">
            <a:spAutoFit/>
          </a:bodyPr>
          <a:lstStyle/>
          <a:p>
            <a:r>
              <a:rPr lang="en-US" sz="1400" dirty="0" smtClean="0"/>
              <a:t>Mucosal folding instability (</a:t>
            </a:r>
            <a:r>
              <a:rPr lang="en-US" sz="1400" dirty="0" err="1" smtClean="0"/>
              <a:t>Ciarletta</a:t>
            </a:r>
            <a:r>
              <a:rPr lang="en-US" sz="1400" dirty="0" smtClean="0"/>
              <a:t> &amp; Amar (2012))</a:t>
            </a:r>
            <a:endParaRPr lang="en-US" sz="1400" dirty="0"/>
          </a:p>
        </p:txBody>
      </p:sp>
    </p:spTree>
    <p:extLst>
      <p:ext uri="{BB962C8B-B14F-4D97-AF65-F5344CB8AC3E}">
        <p14:creationId xmlns:p14="http://schemas.microsoft.com/office/powerpoint/2010/main" val="14856461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200900" cy="1485900"/>
          </a:xfrm>
        </p:spPr>
        <p:txBody>
          <a:bodyPr>
            <a:normAutofit/>
          </a:bodyPr>
          <a:lstStyle/>
          <a:p>
            <a:r>
              <a:rPr lang="en-US" sz="3600" dirty="0" smtClean="0"/>
              <a:t>Changes in plaque histology: insights from enhanced IVUS</a:t>
            </a:r>
            <a:endParaRPr lang="en-US" sz="3600"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37</a:t>
            </a:fld>
            <a:endParaRPr lang="en-US"/>
          </a:p>
        </p:txBody>
      </p:sp>
      <p:pic>
        <p:nvPicPr>
          <p:cNvPr id="5" name="Picture 4" descr="F1.large.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351121"/>
            <a:ext cx="3962400" cy="934879"/>
          </a:xfrm>
          <a:prstGeom prst="rect">
            <a:avLst/>
          </a:prstGeom>
        </p:spPr>
      </p:pic>
      <p:pic>
        <p:nvPicPr>
          <p:cNvPr id="6" name="Picture 5"/>
          <p:cNvPicPr>
            <a:picLocks noChangeAspect="1"/>
          </p:cNvPicPr>
          <p:nvPr/>
        </p:nvPicPr>
        <p:blipFill rotWithShape="1">
          <a:blip r:embed="rId4"/>
          <a:srcRect r="-725" b="57801"/>
          <a:stretch/>
        </p:blipFill>
        <p:spPr>
          <a:xfrm>
            <a:off x="762000" y="2479510"/>
            <a:ext cx="4038600" cy="2092490"/>
          </a:xfrm>
          <a:prstGeom prst="rect">
            <a:avLst/>
          </a:prstGeom>
        </p:spPr>
      </p:pic>
      <p:sp>
        <p:nvSpPr>
          <p:cNvPr id="7" name="TextBox 6"/>
          <p:cNvSpPr txBox="1"/>
          <p:nvPr/>
        </p:nvSpPr>
        <p:spPr>
          <a:xfrm>
            <a:off x="5334000" y="1828800"/>
            <a:ext cx="3581400" cy="3693319"/>
          </a:xfrm>
          <a:prstGeom prst="rect">
            <a:avLst/>
          </a:prstGeom>
          <a:noFill/>
        </p:spPr>
        <p:txBody>
          <a:bodyPr wrap="square" rtlCol="0">
            <a:spAutoFit/>
          </a:bodyPr>
          <a:lstStyle/>
          <a:p>
            <a:pPr marL="285750" indent="-285750">
              <a:buFont typeface="Arial"/>
              <a:buChar char="•"/>
            </a:pPr>
            <a:r>
              <a:rPr lang="en-US" dirty="0" smtClean="0"/>
              <a:t>73% of myocardial infarctions occur due to rupture of “vulnerable” plaque (</a:t>
            </a:r>
            <a:r>
              <a:rPr lang="en-US" dirty="0" err="1" smtClean="0"/>
              <a:t>Virmani</a:t>
            </a:r>
            <a:r>
              <a:rPr lang="en-US" dirty="0" smtClean="0"/>
              <a:t> et al., (2000))</a:t>
            </a:r>
          </a:p>
          <a:p>
            <a:pPr marL="285750" indent="-285750">
              <a:buFont typeface="Arial"/>
              <a:buChar char="•"/>
            </a:pPr>
            <a:endParaRPr lang="en-US" dirty="0" smtClean="0"/>
          </a:p>
          <a:p>
            <a:pPr marL="285750" indent="-285750">
              <a:buFont typeface="Arial"/>
              <a:buChar char="•"/>
            </a:pPr>
            <a:r>
              <a:rPr lang="en-US" dirty="0"/>
              <a:t>Vulnerable plaques are characterized by:</a:t>
            </a:r>
          </a:p>
          <a:p>
            <a:pPr marL="742950" lvl="1" indent="-285750">
              <a:buFont typeface="Arial"/>
              <a:buChar char="•"/>
            </a:pPr>
            <a:r>
              <a:rPr lang="en-US" dirty="0"/>
              <a:t>A large necrotic core</a:t>
            </a:r>
          </a:p>
          <a:p>
            <a:pPr marL="742950" lvl="1" indent="-285750">
              <a:buFont typeface="Arial"/>
              <a:buChar char="•"/>
            </a:pPr>
            <a:r>
              <a:rPr lang="en-US" dirty="0"/>
              <a:t>A thin fibrous cap</a:t>
            </a:r>
          </a:p>
          <a:p>
            <a:pPr marL="742950" lvl="1" indent="-285750">
              <a:buFont typeface="Arial"/>
              <a:buChar char="•"/>
            </a:pPr>
            <a:r>
              <a:rPr lang="en-US" dirty="0"/>
              <a:t>Vasa </a:t>
            </a:r>
            <a:r>
              <a:rPr lang="en-US" dirty="0" err="1"/>
              <a:t>vasora</a:t>
            </a:r>
            <a:r>
              <a:rPr lang="en-US" dirty="0"/>
              <a:t> </a:t>
            </a:r>
          </a:p>
          <a:p>
            <a:pPr marL="742950" lvl="1" indent="-285750">
              <a:buFont typeface="Arial"/>
              <a:buChar char="•"/>
            </a:pPr>
            <a:r>
              <a:rPr lang="en-US" dirty="0"/>
              <a:t>Lack of </a:t>
            </a:r>
            <a:r>
              <a:rPr lang="en-US" dirty="0" smtClean="0"/>
              <a:t>SMCs</a:t>
            </a:r>
          </a:p>
          <a:p>
            <a:pPr lvl="1"/>
            <a:endParaRPr lang="en-US" dirty="0" smtClean="0"/>
          </a:p>
          <a:p>
            <a:pPr marL="285750" indent="-285750">
              <a:buFont typeface="Arial"/>
              <a:buChar char="•"/>
            </a:pPr>
            <a:r>
              <a:rPr lang="en-US" dirty="0" smtClean="0"/>
              <a:t>Similarity to cancer tumors</a:t>
            </a:r>
          </a:p>
        </p:txBody>
      </p:sp>
      <p:pic>
        <p:nvPicPr>
          <p:cNvPr id="9" name="Picture 8" descr="F2.medium.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4648200"/>
            <a:ext cx="2090661" cy="2057400"/>
          </a:xfrm>
          <a:prstGeom prst="rect">
            <a:avLst/>
          </a:prstGeom>
        </p:spPr>
      </p:pic>
      <p:sp>
        <p:nvSpPr>
          <p:cNvPr id="10" name="TextBox 9"/>
          <p:cNvSpPr txBox="1"/>
          <p:nvPr/>
        </p:nvSpPr>
        <p:spPr>
          <a:xfrm>
            <a:off x="3200400" y="4648200"/>
            <a:ext cx="1828800" cy="2062103"/>
          </a:xfrm>
          <a:prstGeom prst="rect">
            <a:avLst/>
          </a:prstGeom>
          <a:noFill/>
        </p:spPr>
        <p:txBody>
          <a:bodyPr wrap="square" rtlCol="0">
            <a:spAutoFit/>
          </a:bodyPr>
          <a:lstStyle/>
          <a:p>
            <a:r>
              <a:rPr lang="en-US" sz="1600" b="1" dirty="0" smtClean="0"/>
              <a:t>Above: </a:t>
            </a:r>
            <a:r>
              <a:rPr lang="en-US" sz="1600" dirty="0" smtClean="0"/>
              <a:t>IVUS images from Kubo et al. (2010). </a:t>
            </a:r>
          </a:p>
          <a:p>
            <a:endParaRPr lang="en-US" sz="1600" dirty="0" smtClean="0"/>
          </a:p>
          <a:p>
            <a:r>
              <a:rPr lang="en-US" sz="1600" b="1" dirty="0" smtClean="0"/>
              <a:t>Left: </a:t>
            </a:r>
            <a:r>
              <a:rPr lang="en-US" sz="1600" dirty="0" smtClean="0"/>
              <a:t>Stained sections from </a:t>
            </a:r>
            <a:r>
              <a:rPr lang="en-US" sz="1600" dirty="0" err="1" smtClean="0"/>
              <a:t>Virmani</a:t>
            </a:r>
            <a:r>
              <a:rPr lang="en-US" sz="1600" dirty="0"/>
              <a:t> </a:t>
            </a:r>
            <a:r>
              <a:rPr lang="en-US" sz="1600" dirty="0" smtClean="0"/>
              <a:t>et al. (2000)</a:t>
            </a:r>
            <a:endParaRPr lang="en-US" sz="1600" dirty="0"/>
          </a:p>
        </p:txBody>
      </p:sp>
      <p:sp>
        <p:nvSpPr>
          <p:cNvPr id="11" name="TextBox 10"/>
          <p:cNvSpPr txBox="1"/>
          <p:nvPr/>
        </p:nvSpPr>
        <p:spPr>
          <a:xfrm>
            <a:off x="1524000" y="990600"/>
            <a:ext cx="2185063" cy="369332"/>
          </a:xfrm>
          <a:prstGeom prst="rect">
            <a:avLst/>
          </a:prstGeom>
          <a:noFill/>
        </p:spPr>
        <p:txBody>
          <a:bodyPr wrap="none" rtlCol="0">
            <a:spAutoFit/>
          </a:bodyPr>
          <a:lstStyle/>
          <a:p>
            <a:r>
              <a:rPr lang="en-US" dirty="0" smtClean="0"/>
              <a:t>Plaque classification</a:t>
            </a:r>
            <a:endParaRPr lang="en-US" dirty="0"/>
          </a:p>
        </p:txBody>
      </p:sp>
    </p:spTree>
    <p:extLst>
      <p:ext uri="{BB962C8B-B14F-4D97-AF65-F5344CB8AC3E}">
        <p14:creationId xmlns:p14="http://schemas.microsoft.com/office/powerpoint/2010/main" val="344355236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CBF2B4-3CBE-BB40-A8B8-86C64A071924}"/>
              </a:ext>
            </a:extLst>
          </p:cNvPr>
          <p:cNvSpPr>
            <a:spLocks noGrp="1"/>
          </p:cNvSpPr>
          <p:nvPr>
            <p:ph type="title"/>
          </p:nvPr>
        </p:nvSpPr>
        <p:spPr>
          <a:xfrm>
            <a:off x="762000" y="34840"/>
            <a:ext cx="7772400" cy="1143000"/>
          </a:xfrm>
        </p:spPr>
        <p:txBody>
          <a:bodyPr>
            <a:normAutofit fontScale="90000"/>
          </a:bodyPr>
          <a:lstStyle/>
          <a:p>
            <a:r>
              <a:rPr lang="en-US" dirty="0"/>
              <a:t>Towards a more realistic model of plaque growth (work in progress)</a:t>
            </a:r>
          </a:p>
        </p:txBody>
      </p:sp>
      <p:sp>
        <p:nvSpPr>
          <p:cNvPr id="3" name="Slide Number Placeholder 2">
            <a:extLst>
              <a:ext uri="{FF2B5EF4-FFF2-40B4-BE49-F238E27FC236}">
                <a16:creationId xmlns:a16="http://schemas.microsoft.com/office/drawing/2014/main" xmlns="" id="{BAE6131C-35F9-A84D-9FA3-6B3389F6E6FF}"/>
              </a:ext>
            </a:extLst>
          </p:cNvPr>
          <p:cNvSpPr>
            <a:spLocks noGrp="1"/>
          </p:cNvSpPr>
          <p:nvPr>
            <p:ph type="sldNum" sz="quarter" idx="12"/>
          </p:nvPr>
        </p:nvSpPr>
        <p:spPr/>
        <p:txBody>
          <a:bodyPr/>
          <a:lstStyle/>
          <a:p>
            <a:fld id="{0F3D008C-7A6F-4F43-9D81-FABE24C25611}" type="slidenum">
              <a:rPr lang="en-US" smtClean="0"/>
              <a:pPr/>
              <a:t>38</a:t>
            </a:fld>
            <a:endParaRPr lang="en-US"/>
          </a:p>
        </p:txBody>
      </p:sp>
      <p:sp>
        <p:nvSpPr>
          <p:cNvPr id="8" name="TextBox 7">
            <a:extLst>
              <a:ext uri="{FF2B5EF4-FFF2-40B4-BE49-F238E27FC236}">
                <a16:creationId xmlns:a16="http://schemas.microsoft.com/office/drawing/2014/main" xmlns="" id="{02A75E0C-79E6-A54C-AE8E-6CF9A8C61FDB}"/>
              </a:ext>
            </a:extLst>
          </p:cNvPr>
          <p:cNvSpPr txBox="1"/>
          <p:nvPr/>
        </p:nvSpPr>
        <p:spPr>
          <a:xfrm>
            <a:off x="838200" y="1295400"/>
            <a:ext cx="3886200" cy="584776"/>
          </a:xfrm>
          <a:prstGeom prst="rect">
            <a:avLst/>
          </a:prstGeom>
          <a:noFill/>
        </p:spPr>
        <p:txBody>
          <a:bodyPr wrap="square" rtlCol="0">
            <a:spAutoFit/>
          </a:bodyPr>
          <a:lstStyle/>
          <a:p>
            <a:r>
              <a:rPr lang="en-US" b="1" u="sng" dirty="0" err="1"/>
              <a:t>Hao</a:t>
            </a:r>
            <a:r>
              <a:rPr lang="en-US" b="1" u="sng" dirty="0"/>
              <a:t>-Friedman </a:t>
            </a:r>
            <a:r>
              <a:rPr lang="en-US" b="1" u="sng" dirty="0" smtClean="0"/>
              <a:t>PDEs:</a:t>
            </a:r>
            <a:endParaRPr lang="en-US" b="1" u="sng" dirty="0"/>
          </a:p>
          <a:p>
            <a:r>
              <a:rPr lang="en-US" sz="1400" dirty="0"/>
              <a:t>f</a:t>
            </a:r>
            <a:r>
              <a:rPr lang="en-US" sz="1400" dirty="0" smtClean="0"/>
              <a:t>rom </a:t>
            </a:r>
            <a:r>
              <a:rPr lang="en-US" sz="1400" dirty="0" err="1" smtClean="0"/>
              <a:t>Hao</a:t>
            </a:r>
            <a:r>
              <a:rPr lang="en-US" sz="1400" dirty="0" smtClean="0"/>
              <a:t> </a:t>
            </a:r>
            <a:r>
              <a:rPr lang="en-US" sz="1400" dirty="0"/>
              <a:t>&amp; </a:t>
            </a:r>
            <a:r>
              <a:rPr lang="en-US" sz="1400" dirty="0" smtClean="0"/>
              <a:t>Friedman</a:t>
            </a:r>
            <a:r>
              <a:rPr lang="en-US" sz="1400" dirty="0"/>
              <a:t> </a:t>
            </a:r>
            <a:r>
              <a:rPr lang="en-US" sz="1400" dirty="0" smtClean="0"/>
              <a:t>(</a:t>
            </a:r>
            <a:r>
              <a:rPr lang="en-US" sz="1400" dirty="0" err="1" smtClean="0"/>
              <a:t>PLoS</a:t>
            </a:r>
            <a:r>
              <a:rPr lang="en-US" sz="1400" dirty="0" smtClean="0"/>
              <a:t> ONE, 2014</a:t>
            </a:r>
            <a:r>
              <a:rPr lang="en-US" sz="1400" dirty="0"/>
              <a:t>)</a:t>
            </a:r>
          </a:p>
        </p:txBody>
      </p:sp>
      <p:pic>
        <p:nvPicPr>
          <p:cNvPr id="13314" name="Picture 2" descr="http://journals.plos.org/plosone/article/figure/image?size=large&amp;id=10.1371/journal.pone.0090497.g002">
            <a:extLst>
              <a:ext uri="{FF2B5EF4-FFF2-40B4-BE49-F238E27FC236}">
                <a16:creationId xmlns:a16="http://schemas.microsoft.com/office/drawing/2014/main" xmlns="" id="{18228656-45D2-FD49-9A20-C98F99E6C8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1258542"/>
            <a:ext cx="4149966" cy="28343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3AD91BE0-3373-AD46-AFDD-A4EBBAD92E45}"/>
              </a:ext>
            </a:extLst>
          </p:cNvPr>
          <p:cNvSpPr txBox="1"/>
          <p:nvPr/>
        </p:nvSpPr>
        <p:spPr>
          <a:xfrm>
            <a:off x="4953000" y="5410200"/>
            <a:ext cx="4072057" cy="1354217"/>
          </a:xfrm>
          <a:prstGeom prst="rect">
            <a:avLst/>
          </a:prstGeom>
          <a:noFill/>
        </p:spPr>
        <p:txBody>
          <a:bodyPr wrap="square" rtlCol="0">
            <a:spAutoFit/>
          </a:bodyPr>
          <a:lstStyle/>
          <a:p>
            <a:r>
              <a:rPr lang="en-US" sz="1600" u="sng" dirty="0" smtClean="0"/>
              <a:t>Assumption</a:t>
            </a:r>
            <a:r>
              <a:rPr lang="en-US" sz="1600" dirty="0" smtClean="0"/>
              <a:t>: </a:t>
            </a:r>
            <a:endParaRPr lang="en-US" sz="1600" dirty="0"/>
          </a:p>
          <a:p>
            <a:pPr marL="285750" indent="-285750">
              <a:buFont typeface="Wingdings" pitchFamily="2" charset="2"/>
              <a:buChar char="§"/>
            </a:pPr>
            <a:r>
              <a:rPr lang="en-US" sz="1600" dirty="0"/>
              <a:t>Cell and cytokine dynamics evolve much more quickly than growth of </a:t>
            </a:r>
            <a:r>
              <a:rPr lang="en-US" sz="1600" dirty="0" smtClean="0"/>
              <a:t>vessel: solve </a:t>
            </a:r>
            <a:r>
              <a:rPr lang="en-US" sz="1600" dirty="0"/>
              <a:t>steady-state </a:t>
            </a:r>
            <a:r>
              <a:rPr lang="en-US" sz="1600" dirty="0" smtClean="0"/>
              <a:t>PDEs</a:t>
            </a:r>
            <a:endParaRPr lang="en-US" sz="1600" dirty="0"/>
          </a:p>
          <a:p>
            <a:endParaRPr lang="en-US" dirty="0"/>
          </a:p>
        </p:txBody>
      </p:sp>
      <p:sp>
        <p:nvSpPr>
          <p:cNvPr id="11" name="TextBox 10"/>
          <p:cNvSpPr txBox="1"/>
          <p:nvPr/>
        </p:nvSpPr>
        <p:spPr>
          <a:xfrm>
            <a:off x="4953000" y="4086761"/>
            <a:ext cx="3962400" cy="1323439"/>
          </a:xfrm>
          <a:prstGeom prst="rect">
            <a:avLst/>
          </a:prstGeom>
          <a:noFill/>
        </p:spPr>
        <p:txBody>
          <a:bodyPr wrap="square" rtlCol="0">
            <a:spAutoFit/>
          </a:bodyPr>
          <a:lstStyle/>
          <a:p>
            <a:r>
              <a:rPr lang="en-US" sz="1600" u="sng" dirty="0" smtClean="0"/>
              <a:t>Ultimate goals: </a:t>
            </a:r>
          </a:p>
          <a:p>
            <a:pPr marL="285750" indent="-285750">
              <a:buFont typeface="Arial" panose="020B0604020202020204" pitchFamily="34" charset="0"/>
              <a:buChar char="•"/>
            </a:pPr>
            <a:r>
              <a:rPr lang="en-US" sz="1600" dirty="0" smtClean="0"/>
              <a:t>Allow PDE variables to depend on local stresses (e.g. WSS-permeability effect)</a:t>
            </a:r>
          </a:p>
          <a:p>
            <a:pPr marL="285750" indent="-285750">
              <a:buFont typeface="Arial" panose="020B0604020202020204" pitchFamily="34" charset="0"/>
              <a:buChar char="•"/>
            </a:pPr>
            <a:r>
              <a:rPr lang="en-US" sz="1600" dirty="0" smtClean="0"/>
              <a:t>Allow growth </a:t>
            </a:r>
            <a:r>
              <a:rPr lang="en-US" sz="1600" i="1" dirty="0" smtClean="0"/>
              <a:t>g</a:t>
            </a:r>
            <a:r>
              <a:rPr lang="en-US" sz="1600" dirty="0" smtClean="0"/>
              <a:t> to depend on local cell numbers/cytokines</a:t>
            </a: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7441" r="18042"/>
          <a:stretch/>
        </p:blipFill>
        <p:spPr>
          <a:xfrm>
            <a:off x="2667000" y="4953000"/>
            <a:ext cx="1510772" cy="1644162"/>
          </a:xfrm>
          <a:prstGeom prst="rect">
            <a:avLst/>
          </a:prstGeom>
        </p:spPr>
      </p:pic>
      <p:sp>
        <p:nvSpPr>
          <p:cNvPr id="5" name="TextBox 4"/>
          <p:cNvSpPr txBox="1"/>
          <p:nvPr/>
        </p:nvSpPr>
        <p:spPr>
          <a:xfrm>
            <a:off x="990600" y="1981200"/>
            <a:ext cx="3429000" cy="2523768"/>
          </a:xfrm>
          <a:prstGeom prst="rect">
            <a:avLst/>
          </a:prstGeom>
          <a:noFill/>
        </p:spPr>
        <p:txBody>
          <a:bodyPr wrap="square" rtlCol="0">
            <a:spAutoFit/>
          </a:bodyPr>
          <a:lstStyle/>
          <a:p>
            <a:pPr marL="285750" indent="-285750">
              <a:buFont typeface="Arial"/>
              <a:buChar char="•"/>
            </a:pPr>
            <a:r>
              <a:rPr lang="en-US" sz="1400" dirty="0" smtClean="0"/>
              <a:t>Large system of reaction-diffusion equations</a:t>
            </a:r>
          </a:p>
          <a:p>
            <a:pPr marL="285750" indent="-285750">
              <a:buFont typeface="Arial"/>
              <a:buChar char="•"/>
            </a:pPr>
            <a:endParaRPr lang="en-US" sz="1400" dirty="0" smtClean="0"/>
          </a:p>
          <a:p>
            <a:pPr marL="285750" indent="-285750">
              <a:buFont typeface="Arial"/>
              <a:buChar char="•"/>
            </a:pPr>
            <a:r>
              <a:rPr lang="en-US" sz="1400" dirty="0" smtClean="0"/>
              <a:t>Predictions for plaque progression/regression</a:t>
            </a:r>
          </a:p>
          <a:p>
            <a:pPr marL="285750" indent="-285750">
              <a:buFont typeface="Arial"/>
              <a:buChar char="•"/>
            </a:pPr>
            <a:endParaRPr lang="en-US" sz="1400" dirty="0" smtClean="0"/>
          </a:p>
          <a:p>
            <a:pPr marL="285750" indent="-285750">
              <a:buFont typeface="Arial"/>
              <a:buChar char="•"/>
            </a:pPr>
            <a:r>
              <a:rPr lang="en-US" sz="1400" dirty="0" smtClean="0"/>
              <a:t>Intima modeled as porous medium:  </a:t>
            </a:r>
          </a:p>
          <a:p>
            <a:pPr marL="285750" indent="-285750">
              <a:buFont typeface="Arial"/>
              <a:buChar char="•"/>
            </a:pPr>
            <a:endParaRPr lang="en-US" sz="1400" dirty="0"/>
          </a:p>
          <a:p>
            <a:pPr marL="285750" indent="-285750">
              <a:buFont typeface="Arial"/>
              <a:buChar char="•"/>
            </a:pPr>
            <a:endParaRPr lang="en-US" sz="1400" dirty="0" smtClean="0"/>
          </a:p>
          <a:p>
            <a:pPr marL="285750" indent="-285750">
              <a:buFont typeface="Arial"/>
              <a:buChar char="•"/>
            </a:pPr>
            <a:r>
              <a:rPr lang="en-US" sz="1400" dirty="0" smtClean="0"/>
              <a:t>Free boundary problem:</a:t>
            </a:r>
          </a:p>
          <a:p>
            <a:pPr marL="285750" indent="-285750">
              <a:buFont typeface="Arial"/>
              <a:buChar char="•"/>
            </a:pP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32853594"/>
              </p:ext>
            </p:extLst>
          </p:nvPr>
        </p:nvGraphicFramePr>
        <p:xfrm>
          <a:off x="4286250" y="3346450"/>
          <a:ext cx="571500" cy="165100"/>
        </p:xfrm>
        <a:graphic>
          <a:graphicData uri="http://schemas.openxmlformats.org/presentationml/2006/ole">
            <mc:AlternateContent xmlns:mc="http://schemas.openxmlformats.org/markup-compatibility/2006">
              <mc:Choice xmlns:v="urn:schemas-microsoft-com:vml" Requires="v">
                <p:oleObj spid="_x0000_s2090" name="Equation" r:id="rId6" imgW="571500" imgH="165100" progId="Equation.3">
                  <p:embed/>
                </p:oleObj>
              </mc:Choice>
              <mc:Fallback>
                <p:oleObj name="Equation" r:id="rId6" imgW="571500" imgH="165100" progId="Equation.3">
                  <p:embed/>
                  <p:pic>
                    <p:nvPicPr>
                      <p:cNvPr id="0" name=""/>
                      <p:cNvPicPr/>
                      <p:nvPr/>
                    </p:nvPicPr>
                    <p:blipFill>
                      <a:blip r:embed="rId7"/>
                      <a:stretch>
                        <a:fillRect/>
                      </a:stretch>
                    </p:blipFill>
                    <p:spPr>
                      <a:xfrm>
                        <a:off x="4286250" y="3346450"/>
                        <a:ext cx="571500" cy="165100"/>
                      </a:xfrm>
                      <a:prstGeom prst="rect">
                        <a:avLst/>
                      </a:prstGeom>
                    </p:spPr>
                  </p:pic>
                </p:oleObj>
              </mc:Fallback>
            </mc:AlternateContent>
          </a:graphicData>
        </a:graphic>
      </p:graphicFrame>
      <p:pic>
        <p:nvPicPr>
          <p:cNvPr id="10" name="Picture 9"/>
          <p:cNvPicPr>
            <a:picLocks noChangeAspect="1"/>
          </p:cNvPicPr>
          <p:nvPr/>
        </p:nvPicPr>
        <p:blipFill>
          <a:blip r:embed="rId8"/>
          <a:stretch>
            <a:fillRect/>
          </a:stretch>
        </p:blipFill>
        <p:spPr>
          <a:xfrm>
            <a:off x="1905000" y="3581400"/>
            <a:ext cx="1066800" cy="189978"/>
          </a:xfrm>
          <a:prstGeom prst="rect">
            <a:avLst/>
          </a:prstGeom>
        </p:spPr>
      </p:pic>
      <p:pic>
        <p:nvPicPr>
          <p:cNvPr id="13" name="Picture 12"/>
          <p:cNvPicPr>
            <a:picLocks noChangeAspect="1"/>
          </p:cNvPicPr>
          <p:nvPr/>
        </p:nvPicPr>
        <p:blipFill>
          <a:blip r:embed="rId9"/>
          <a:stretch>
            <a:fillRect/>
          </a:stretch>
        </p:blipFill>
        <p:spPr>
          <a:xfrm>
            <a:off x="1828800" y="4191000"/>
            <a:ext cx="1143000" cy="536652"/>
          </a:xfrm>
          <a:prstGeom prst="rect">
            <a:avLst/>
          </a:prstGeom>
        </p:spPr>
      </p:pic>
      <p:pic>
        <p:nvPicPr>
          <p:cNvPr id="14" name="Picture 13"/>
          <p:cNvPicPr>
            <a:picLocks noChangeAspect="1"/>
          </p:cNvPicPr>
          <p:nvPr/>
        </p:nvPicPr>
        <p:blipFill>
          <a:blip r:embed="rId10"/>
          <a:stretch>
            <a:fillRect/>
          </a:stretch>
        </p:blipFill>
        <p:spPr>
          <a:xfrm>
            <a:off x="685800" y="5054600"/>
            <a:ext cx="1686400" cy="1574800"/>
          </a:xfrm>
          <a:prstGeom prst="rect">
            <a:avLst/>
          </a:prstGeom>
        </p:spPr>
      </p:pic>
    </p:spTree>
    <p:extLst>
      <p:ext uri="{BB962C8B-B14F-4D97-AF65-F5344CB8AC3E}">
        <p14:creationId xmlns:p14="http://schemas.microsoft.com/office/powerpoint/2010/main" val="219681377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200900" cy="1485900"/>
          </a:xfrm>
        </p:spPr>
        <p:txBody>
          <a:bodyPr>
            <a:normAutofit/>
          </a:bodyPr>
          <a:lstStyle/>
          <a:p>
            <a:r>
              <a:rPr lang="en-US" dirty="0" smtClean="0"/>
              <a:t>Changes in Histology:</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39</a:t>
            </a:fld>
            <a:endParaRPr lang="en-US"/>
          </a:p>
        </p:txBody>
      </p:sp>
      <p:pic>
        <p:nvPicPr>
          <p:cNvPr id="5" name="animation6">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990600" y="972378"/>
            <a:ext cx="7772400" cy="3294822"/>
          </a:xfrm>
          <a:prstGeom prst="rect">
            <a:avLst/>
          </a:prstGeom>
        </p:spPr>
      </p:pic>
      <p:pic>
        <p:nvPicPr>
          <p:cNvPr id="6" name="Picture 5"/>
          <p:cNvPicPr>
            <a:picLocks noChangeAspect="1"/>
          </p:cNvPicPr>
          <p:nvPr/>
        </p:nvPicPr>
        <p:blipFill>
          <a:blip r:embed="rId5"/>
          <a:stretch>
            <a:fillRect/>
          </a:stretch>
        </p:blipFill>
        <p:spPr>
          <a:xfrm>
            <a:off x="1981200" y="4419600"/>
            <a:ext cx="5333999" cy="1981323"/>
          </a:xfrm>
          <a:prstGeom prst="rect">
            <a:avLst/>
          </a:prstGeom>
        </p:spPr>
      </p:pic>
    </p:spTree>
    <p:extLst>
      <p:ext uri="{BB962C8B-B14F-4D97-AF65-F5344CB8AC3E}">
        <p14:creationId xmlns:p14="http://schemas.microsoft.com/office/powerpoint/2010/main" val="642373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remove"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7772400" cy="1143000"/>
          </a:xfrm>
        </p:spPr>
        <p:txBody>
          <a:bodyPr>
            <a:normAutofit/>
          </a:bodyPr>
          <a:lstStyle/>
          <a:p>
            <a:r>
              <a:rPr lang="en-US" dirty="0" smtClean="0"/>
              <a:t>What is atherosclerosis?</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4</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971800"/>
            <a:ext cx="3691494" cy="2768620"/>
          </a:xfrm>
          <a:prstGeom prst="rect">
            <a:avLst/>
          </a:prstGeom>
        </p:spPr>
      </p:pic>
      <p:sp>
        <p:nvSpPr>
          <p:cNvPr id="3" name="TextBox 2"/>
          <p:cNvSpPr txBox="1"/>
          <p:nvPr/>
        </p:nvSpPr>
        <p:spPr>
          <a:xfrm>
            <a:off x="6172200" y="5715000"/>
            <a:ext cx="2878191" cy="954107"/>
          </a:xfrm>
          <a:prstGeom prst="rect">
            <a:avLst/>
          </a:prstGeom>
          <a:noFill/>
        </p:spPr>
        <p:txBody>
          <a:bodyPr wrap="square" rtlCol="0">
            <a:spAutoFit/>
          </a:bodyPr>
          <a:lstStyle/>
          <a:p>
            <a:r>
              <a:rPr lang="en-US" sz="1400" dirty="0" smtClean="0"/>
              <a:t>Histological staining and light microscopy is the gold standard for classifying atherosclerotic plaques. (From </a:t>
            </a:r>
            <a:r>
              <a:rPr lang="en-US" sz="1400" dirty="0" err="1" smtClean="0"/>
              <a:t>CVPath</a:t>
            </a:r>
            <a:r>
              <a:rPr lang="en-US" sz="1400" dirty="0" smtClean="0"/>
              <a:t> Institute)</a:t>
            </a:r>
            <a:endParaRPr lang="en-US" sz="1400" dirty="0"/>
          </a:p>
        </p:txBody>
      </p:sp>
      <p:pic>
        <p:nvPicPr>
          <p:cNvPr id="5122" name="Picture 2" descr="http://circ.ahajournals.org/content/circulationaha/108/14/1664/F3.large.jpg?width=800&amp;height=600&amp;carouse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838200"/>
            <a:ext cx="4123650" cy="287689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715000" y="1623400"/>
            <a:ext cx="184731" cy="369332"/>
          </a:xfrm>
          <a:prstGeom prst="rect">
            <a:avLst/>
          </a:prstGeom>
          <a:noFill/>
        </p:spPr>
        <p:txBody>
          <a:bodyPr wrap="none" rtlCol="0">
            <a:spAutoFit/>
          </a:bodyPr>
          <a:lstStyle/>
          <a:p>
            <a:endParaRPr lang="en-US"/>
          </a:p>
        </p:txBody>
      </p:sp>
      <p:sp>
        <p:nvSpPr>
          <p:cNvPr id="13" name="TextBox 12"/>
          <p:cNvSpPr txBox="1"/>
          <p:nvPr/>
        </p:nvSpPr>
        <p:spPr>
          <a:xfrm>
            <a:off x="5715000" y="1317737"/>
            <a:ext cx="3227617" cy="1754326"/>
          </a:xfrm>
          <a:prstGeom prst="rect">
            <a:avLst/>
          </a:prstGeom>
          <a:noFill/>
        </p:spPr>
        <p:txBody>
          <a:bodyPr wrap="square" rtlCol="0">
            <a:spAutoFit/>
          </a:bodyPr>
          <a:lstStyle/>
          <a:p>
            <a:r>
              <a:rPr lang="en-US" dirty="0"/>
              <a:t>Atherosclerosis is an inflammatory disease of the arteries, involving cholesterol </a:t>
            </a:r>
            <a:r>
              <a:rPr lang="en-US" dirty="0" smtClean="0"/>
              <a:t>buildup and accumulations </a:t>
            </a:r>
            <a:r>
              <a:rPr lang="en-US" dirty="0"/>
              <a:t>of </a:t>
            </a:r>
            <a:r>
              <a:rPr lang="en-US" dirty="0" smtClean="0"/>
              <a:t>macrophages </a:t>
            </a:r>
            <a:r>
              <a:rPr lang="en-US" dirty="0"/>
              <a:t>and foam cells.</a:t>
            </a:r>
          </a:p>
          <a:p>
            <a:endParaRPr lang="en-US" dirty="0"/>
          </a:p>
        </p:txBody>
      </p:sp>
      <p:sp>
        <p:nvSpPr>
          <p:cNvPr id="15" name="Rectangle 14"/>
          <p:cNvSpPr/>
          <p:nvPr/>
        </p:nvSpPr>
        <p:spPr>
          <a:xfrm>
            <a:off x="4876800" y="762000"/>
            <a:ext cx="3389261" cy="369332"/>
          </a:xfrm>
          <a:prstGeom prst="rect">
            <a:avLst/>
          </a:prstGeom>
        </p:spPr>
        <p:txBody>
          <a:bodyPr wrap="none">
            <a:spAutoFit/>
          </a:bodyPr>
          <a:lstStyle/>
          <a:p>
            <a:r>
              <a:rPr lang="en-US" dirty="0" err="1"/>
              <a:t>Naghavi</a:t>
            </a:r>
            <a:r>
              <a:rPr lang="en-US" dirty="0"/>
              <a:t> et al., Circulation (2003)</a:t>
            </a:r>
          </a:p>
        </p:txBody>
      </p:sp>
      <p:pic>
        <p:nvPicPr>
          <p:cNvPr id="5" name="Picture 4"/>
          <p:cNvPicPr>
            <a:picLocks noChangeAspect="1"/>
          </p:cNvPicPr>
          <p:nvPr/>
        </p:nvPicPr>
        <p:blipFill rotWithShape="1">
          <a:blip r:embed="rId5"/>
          <a:srcRect r="-725" b="57801"/>
          <a:stretch/>
        </p:blipFill>
        <p:spPr>
          <a:xfrm>
            <a:off x="914400" y="4728791"/>
            <a:ext cx="3962400" cy="2053009"/>
          </a:xfrm>
          <a:prstGeom prst="rect">
            <a:avLst/>
          </a:prstGeom>
        </p:spPr>
      </p:pic>
      <p:sp>
        <p:nvSpPr>
          <p:cNvPr id="6" name="TextBox 5"/>
          <p:cNvSpPr txBox="1"/>
          <p:nvPr/>
        </p:nvSpPr>
        <p:spPr>
          <a:xfrm>
            <a:off x="838200" y="3962400"/>
            <a:ext cx="3955730" cy="830997"/>
          </a:xfrm>
          <a:prstGeom prst="rect">
            <a:avLst/>
          </a:prstGeom>
          <a:noFill/>
        </p:spPr>
        <p:txBody>
          <a:bodyPr wrap="none" rtlCol="0">
            <a:spAutoFit/>
          </a:bodyPr>
          <a:lstStyle/>
          <a:p>
            <a:r>
              <a:rPr lang="en-US" sz="1600" dirty="0" smtClean="0"/>
              <a:t>Enhanced ultrasound provides a powerful</a:t>
            </a:r>
          </a:p>
          <a:p>
            <a:r>
              <a:rPr lang="en-US" sz="1600" dirty="0"/>
              <a:t>t</a:t>
            </a:r>
            <a:r>
              <a:rPr lang="en-US" sz="1600" dirty="0" smtClean="0"/>
              <a:t>ool for understanding disease progression.</a:t>
            </a:r>
          </a:p>
          <a:p>
            <a:r>
              <a:rPr lang="en-US" sz="1600" dirty="0" smtClean="0"/>
              <a:t>From Kubo et al. (2010)</a:t>
            </a:r>
            <a:endParaRPr lang="en-US" sz="1600" dirty="0"/>
          </a:p>
        </p:txBody>
      </p:sp>
    </p:spTree>
    <p:extLst>
      <p:ext uri="{BB962C8B-B14F-4D97-AF65-F5344CB8AC3E}">
        <p14:creationId xmlns:p14="http://schemas.microsoft.com/office/powerpoint/2010/main" val="22918270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00"/>
            <a:ext cx="7658100" cy="1485900"/>
          </a:xfrm>
        </p:spPr>
        <p:txBody>
          <a:bodyPr/>
          <a:lstStyle/>
          <a:p>
            <a:r>
              <a:rPr lang="en-US" dirty="0" smtClean="0"/>
              <a:t>Development of Necrotic Cores:</a:t>
            </a:r>
            <a:endParaRPr lang="en-US" dirty="0"/>
          </a:p>
        </p:txBody>
      </p:sp>
      <p:pic>
        <p:nvPicPr>
          <p:cNvPr id="5" name="4.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0" y="1219200"/>
            <a:ext cx="7995028" cy="3068639"/>
          </a:xfrm>
        </p:spPr>
      </p:pic>
      <p:sp>
        <p:nvSpPr>
          <p:cNvPr id="4" name="Slide Number Placeholder 3"/>
          <p:cNvSpPr>
            <a:spLocks noGrp="1"/>
          </p:cNvSpPr>
          <p:nvPr>
            <p:ph type="sldNum" sz="quarter" idx="12"/>
          </p:nvPr>
        </p:nvSpPr>
        <p:spPr/>
        <p:txBody>
          <a:bodyPr/>
          <a:lstStyle/>
          <a:p>
            <a:endParaRPr lang="en-US" dirty="0" smtClean="0"/>
          </a:p>
          <a:p>
            <a:endParaRPr lang="en-US" dirty="0"/>
          </a:p>
        </p:txBody>
      </p:sp>
      <p:pic>
        <p:nvPicPr>
          <p:cNvPr id="3" name="Picture 2"/>
          <p:cNvPicPr>
            <a:picLocks noChangeAspect="1"/>
          </p:cNvPicPr>
          <p:nvPr/>
        </p:nvPicPr>
        <p:blipFill>
          <a:blip r:embed="rId5"/>
          <a:stretch>
            <a:fillRect/>
          </a:stretch>
        </p:blipFill>
        <p:spPr>
          <a:xfrm>
            <a:off x="1828800" y="4419600"/>
            <a:ext cx="5943600" cy="1981200"/>
          </a:xfrm>
          <a:prstGeom prst="rect">
            <a:avLst/>
          </a:prstGeom>
        </p:spPr>
      </p:pic>
      <p:sp>
        <p:nvSpPr>
          <p:cNvPr id="6" name="TextBox 5"/>
          <p:cNvSpPr txBox="1"/>
          <p:nvPr/>
        </p:nvSpPr>
        <p:spPr>
          <a:xfrm>
            <a:off x="5486400" y="6469463"/>
            <a:ext cx="3707340" cy="369332"/>
          </a:xfrm>
          <a:prstGeom prst="rect">
            <a:avLst/>
          </a:prstGeom>
          <a:noFill/>
        </p:spPr>
        <p:txBody>
          <a:bodyPr wrap="none" rtlCol="0">
            <a:spAutoFit/>
          </a:bodyPr>
          <a:lstStyle/>
          <a:p>
            <a:r>
              <a:rPr lang="en-US" dirty="0" smtClean="0"/>
              <a:t>(PDEs taken from </a:t>
            </a:r>
            <a:r>
              <a:rPr lang="en-US" dirty="0" smtClean="0"/>
              <a:t>Fok</a:t>
            </a:r>
            <a:r>
              <a:rPr lang="en-US" dirty="0" smtClean="0"/>
              <a:t>, MMB (2012</a:t>
            </a:r>
            <a:r>
              <a:rPr lang="en-US" dirty="0" smtClean="0"/>
              <a:t>))</a:t>
            </a:r>
            <a:endParaRPr lang="en-US" dirty="0"/>
          </a:p>
        </p:txBody>
      </p:sp>
    </p:spTree>
    <p:extLst>
      <p:ext uri="{BB962C8B-B14F-4D97-AF65-F5344CB8AC3E}">
        <p14:creationId xmlns:p14="http://schemas.microsoft.com/office/powerpoint/2010/main" val="1229333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Caveats of Model</a:t>
            </a:r>
            <a:endParaRPr lang="en-US" dirty="0"/>
          </a:p>
        </p:txBody>
      </p:sp>
      <p:sp>
        <p:nvSpPr>
          <p:cNvPr id="3" name="Content Placeholder 2"/>
          <p:cNvSpPr>
            <a:spLocks noGrp="1"/>
          </p:cNvSpPr>
          <p:nvPr>
            <p:ph idx="1"/>
          </p:nvPr>
        </p:nvSpPr>
        <p:spPr>
          <a:xfrm>
            <a:off x="1066800" y="1828800"/>
            <a:ext cx="7239000" cy="3962400"/>
          </a:xfrm>
        </p:spPr>
        <p:txBody>
          <a:bodyPr>
            <a:normAutofit/>
          </a:bodyPr>
          <a:lstStyle/>
          <a:p>
            <a:r>
              <a:rPr lang="en-US" dirty="0" err="1" smtClean="0"/>
              <a:t>Morphoelastic</a:t>
            </a:r>
            <a:r>
              <a:rPr lang="en-US" dirty="0" smtClean="0"/>
              <a:t> treatment of growth may not be realistic</a:t>
            </a:r>
          </a:p>
          <a:p>
            <a:pPr lvl="3"/>
            <a:r>
              <a:rPr lang="en-US" dirty="0" smtClean="0"/>
              <a:t>More complicated frameworks are found in </a:t>
            </a:r>
            <a:r>
              <a:rPr lang="en-US" dirty="0" err="1" smtClean="0"/>
              <a:t>Ciarletta</a:t>
            </a:r>
            <a:r>
              <a:rPr lang="en-US" dirty="0" smtClean="0"/>
              <a:t>, </a:t>
            </a:r>
            <a:r>
              <a:rPr lang="en-US" dirty="0" err="1" smtClean="0"/>
              <a:t>Destrade</a:t>
            </a:r>
            <a:r>
              <a:rPr lang="en-US" dirty="0" smtClean="0"/>
              <a:t>, Gower (2016)</a:t>
            </a:r>
          </a:p>
          <a:p>
            <a:r>
              <a:rPr lang="en-US" dirty="0" err="1" smtClean="0"/>
              <a:t>Glagov’s</a:t>
            </a:r>
            <a:r>
              <a:rPr lang="en-US" dirty="0" smtClean="0"/>
              <a:t> explanation of remodeling is based on artery’s response to wall shear stress, NOT mechanics</a:t>
            </a:r>
          </a:p>
          <a:p>
            <a:r>
              <a:rPr lang="en-US" dirty="0" smtClean="0"/>
              <a:t>Treatment of mechanical properties of intima</a:t>
            </a:r>
          </a:p>
          <a:p>
            <a:pPr lvl="1"/>
            <a:r>
              <a:rPr lang="en-US" dirty="0" smtClean="0"/>
              <a:t>Neo-</a:t>
            </a:r>
            <a:r>
              <a:rPr lang="en-US" dirty="0" err="1" smtClean="0"/>
              <a:t>Hookean</a:t>
            </a:r>
            <a:r>
              <a:rPr lang="en-US" dirty="0" smtClean="0"/>
              <a:t> </a:t>
            </a:r>
            <a:r>
              <a:rPr lang="en-US" dirty="0" err="1" smtClean="0"/>
              <a:t>vs</a:t>
            </a:r>
            <a:r>
              <a:rPr lang="en-US" dirty="0" smtClean="0"/>
              <a:t> HGO strain energy</a:t>
            </a:r>
          </a:p>
          <a:p>
            <a:r>
              <a:rPr lang="en-US" dirty="0" smtClean="0"/>
              <a:t>Comparison with enhanced IVUS images</a:t>
            </a:r>
          </a:p>
          <a:p>
            <a:pPr lvl="1"/>
            <a:r>
              <a:rPr lang="en-US" dirty="0" smtClean="0"/>
              <a:t>Discrete categorization of plaque tissue into fibrous/fatty/calcified/necrotic</a:t>
            </a:r>
          </a:p>
          <a:p>
            <a:pPr marL="0" indent="0">
              <a:buNone/>
            </a:pP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41</a:t>
            </a:fld>
            <a:endParaRPr lang="en-US"/>
          </a:p>
        </p:txBody>
      </p:sp>
    </p:spTree>
    <p:extLst>
      <p:ext uri="{BB962C8B-B14F-4D97-AF65-F5344CB8AC3E}">
        <p14:creationId xmlns:p14="http://schemas.microsoft.com/office/powerpoint/2010/main" val="41486572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err="1" smtClean="0"/>
              <a:t>Morphoelasticity</a:t>
            </a:r>
            <a:r>
              <a:rPr lang="en-US" dirty="0" smtClean="0"/>
              <a:t> is a potentially powerful framework for describing atherosclerosis in arteries </a:t>
            </a:r>
          </a:p>
          <a:p>
            <a:r>
              <a:rPr lang="en-US" dirty="0" smtClean="0"/>
              <a:t>1D, 2D and 3D models can all predict compensatory enlargement</a:t>
            </a:r>
          </a:p>
          <a:p>
            <a:r>
              <a:rPr lang="en-US" dirty="0" smtClean="0"/>
              <a:t>Histological changes can be “piggy-backed” onto </a:t>
            </a:r>
            <a:r>
              <a:rPr lang="en-US" dirty="0" err="1" smtClean="0"/>
              <a:t>Morphoelastic</a:t>
            </a:r>
            <a:r>
              <a:rPr lang="en-US" dirty="0" smtClean="0"/>
              <a:t> framework</a:t>
            </a:r>
          </a:p>
          <a:p>
            <a:r>
              <a:rPr lang="en-US" dirty="0" smtClean="0"/>
              <a:t>Full coupling of growth and histology is a work in progress</a:t>
            </a:r>
            <a:endParaRPr lang="en-US" dirty="0"/>
          </a:p>
        </p:txBody>
      </p:sp>
      <p:sp>
        <p:nvSpPr>
          <p:cNvPr id="4" name="Slide Number Placeholder 3"/>
          <p:cNvSpPr>
            <a:spLocks noGrp="1"/>
          </p:cNvSpPr>
          <p:nvPr>
            <p:ph type="sldNum" sz="quarter" idx="12"/>
          </p:nvPr>
        </p:nvSpPr>
        <p:spPr/>
        <p:txBody>
          <a:bodyPr/>
          <a:lstStyle/>
          <a:p>
            <a:fld id="{0F3D008C-7A6F-4F43-9D81-FABE24C25611}" type="slidenum">
              <a:rPr lang="en-US" smtClean="0"/>
              <a:pPr/>
              <a:t>42</a:t>
            </a:fld>
            <a:endParaRPr lang="en-US"/>
          </a:p>
        </p:txBody>
      </p:sp>
    </p:spTree>
    <p:extLst>
      <p:ext uri="{BB962C8B-B14F-4D97-AF65-F5344CB8AC3E}">
        <p14:creationId xmlns:p14="http://schemas.microsoft.com/office/powerpoint/2010/main" val="101362568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57CE1-643F-214A-9A28-9DB78B3F6E64}"/>
              </a:ext>
            </a:extLst>
          </p:cNvPr>
          <p:cNvSpPr>
            <a:spLocks noGrp="1"/>
          </p:cNvSpPr>
          <p:nvPr>
            <p:ph type="title"/>
          </p:nvPr>
        </p:nvSpPr>
        <p:spPr>
          <a:xfrm>
            <a:off x="762000" y="152400"/>
            <a:ext cx="7772400" cy="1143000"/>
          </a:xfrm>
        </p:spPr>
        <p:txBody>
          <a:bodyPr/>
          <a:lstStyle/>
          <a:p>
            <a:r>
              <a:rPr lang="en-US" dirty="0"/>
              <a:t>Acknowledgements</a:t>
            </a:r>
          </a:p>
        </p:txBody>
      </p:sp>
      <p:sp>
        <p:nvSpPr>
          <p:cNvPr id="3" name="Slide Number Placeholder 2">
            <a:extLst>
              <a:ext uri="{FF2B5EF4-FFF2-40B4-BE49-F238E27FC236}">
                <a16:creationId xmlns:a16="http://schemas.microsoft.com/office/drawing/2014/main" xmlns="" id="{F3351242-2700-C947-8393-FF46B2C2E0BA}"/>
              </a:ext>
            </a:extLst>
          </p:cNvPr>
          <p:cNvSpPr>
            <a:spLocks noGrp="1"/>
          </p:cNvSpPr>
          <p:nvPr>
            <p:ph type="sldNum" sz="quarter" idx="12"/>
          </p:nvPr>
        </p:nvSpPr>
        <p:spPr/>
        <p:txBody>
          <a:bodyPr/>
          <a:lstStyle/>
          <a:p>
            <a:fld id="{0F3D008C-7A6F-4F43-9D81-FABE24C25611}" type="slidenum">
              <a:rPr lang="en-US" smtClean="0"/>
              <a:pPr/>
              <a:t>43</a:t>
            </a:fld>
            <a:endParaRPr lang="en-US"/>
          </a:p>
        </p:txBody>
      </p:sp>
      <p:sp>
        <p:nvSpPr>
          <p:cNvPr id="4" name="Content Placeholder 3">
            <a:extLst>
              <a:ext uri="{FF2B5EF4-FFF2-40B4-BE49-F238E27FC236}">
                <a16:creationId xmlns:a16="http://schemas.microsoft.com/office/drawing/2014/main" xmlns="" id="{0070F275-A79D-0C4F-AF33-F56B8601FE14}"/>
              </a:ext>
            </a:extLst>
          </p:cNvPr>
          <p:cNvSpPr>
            <a:spLocks noGrp="1"/>
          </p:cNvSpPr>
          <p:nvPr>
            <p:ph sz="quarter" idx="1"/>
          </p:nvPr>
        </p:nvSpPr>
        <p:spPr>
          <a:xfrm>
            <a:off x="817927" y="1219200"/>
            <a:ext cx="8326073" cy="4572000"/>
          </a:xfrm>
        </p:spPr>
        <p:txBody>
          <a:bodyPr/>
          <a:lstStyle/>
          <a:p>
            <a:r>
              <a:rPr lang="en-US" dirty="0"/>
              <a:t>Simons Foundation: Travel Grant 282579</a:t>
            </a:r>
          </a:p>
          <a:p>
            <a:r>
              <a:rPr lang="en-US" dirty="0"/>
              <a:t>Delaware CTR/ACCEL </a:t>
            </a:r>
            <a:r>
              <a:rPr lang="en-US" dirty="0" err="1"/>
              <a:t>SHoRe</a:t>
            </a:r>
            <a:r>
              <a:rPr lang="en-US" dirty="0"/>
              <a:t> Grant (NIH U54 GM104941)</a:t>
            </a:r>
          </a:p>
          <a:p>
            <a:r>
              <a:rPr lang="en-US" dirty="0" smtClean="0"/>
              <a:t>Dr. </a:t>
            </a:r>
            <a:r>
              <a:rPr lang="en-US" dirty="0"/>
              <a:t>Rebecca </a:t>
            </a:r>
            <a:r>
              <a:rPr lang="en-US" dirty="0" err="1"/>
              <a:t>Sanft</a:t>
            </a:r>
            <a:r>
              <a:rPr lang="en-US" dirty="0"/>
              <a:t> (U. North Carolina, Asheville)</a:t>
            </a:r>
          </a:p>
          <a:p>
            <a:r>
              <a:rPr lang="en-US" dirty="0"/>
              <a:t>Dr. </a:t>
            </a:r>
            <a:r>
              <a:rPr lang="en-US" dirty="0" err="1"/>
              <a:t>Kun</a:t>
            </a:r>
            <a:r>
              <a:rPr lang="en-US" dirty="0"/>
              <a:t> Gou (Texas A&amp;M, San Antonio)</a:t>
            </a:r>
          </a:p>
          <a:p>
            <a:r>
              <a:rPr lang="en-US" dirty="0" err="1"/>
              <a:t>Navid</a:t>
            </a:r>
            <a:r>
              <a:rPr lang="en-US" dirty="0"/>
              <a:t> Mirzaei (PhD student at UD)</a:t>
            </a:r>
          </a:p>
          <a:p>
            <a:endParaRPr lang="en-US" dirty="0"/>
          </a:p>
          <a:p>
            <a:endParaRPr lang="en-US" dirty="0"/>
          </a:p>
        </p:txBody>
      </p:sp>
      <p:pic>
        <p:nvPicPr>
          <p:cNvPr id="14338" name="Picture 2" descr="https://www.mathsci.udel.edu/Images%20Bios/Mirzaei_Navid.jpg?RenditionID=14">
            <a:extLst>
              <a:ext uri="{FF2B5EF4-FFF2-40B4-BE49-F238E27FC236}">
                <a16:creationId xmlns:a16="http://schemas.microsoft.com/office/drawing/2014/main" xmlns="" id="{D80543C0-3D83-3C42-9503-BF31530D5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3962400"/>
            <a:ext cx="1406802" cy="187573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math.unca.edu/sites/default/files/styles/profile_image_300x300_focus/public/public%20files%2C%20field/image%20directory/BeckyPhoto2.jpg?itok=a4lglz1x">
            <a:extLst>
              <a:ext uri="{FF2B5EF4-FFF2-40B4-BE49-F238E27FC236}">
                <a16:creationId xmlns:a16="http://schemas.microsoft.com/office/drawing/2014/main" xmlns="" id="{350B012D-4520-5E4A-8E0C-461FCEF48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0051" y="3996260"/>
            <a:ext cx="1780972" cy="178097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Kun Gou">
            <a:extLst>
              <a:ext uri="{FF2B5EF4-FFF2-40B4-BE49-F238E27FC236}">
                <a16:creationId xmlns:a16="http://schemas.microsoft.com/office/drawing/2014/main" xmlns="" id="{C1465FB4-FC13-C64E-BFB5-B852A157A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2188" y="3965292"/>
            <a:ext cx="1902039" cy="184290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xmlns="" id="{42E55092-3550-E84D-8A7D-27C79473CD69}"/>
              </a:ext>
            </a:extLst>
          </p:cNvPr>
          <p:cNvGrpSpPr/>
          <p:nvPr/>
        </p:nvGrpSpPr>
        <p:grpSpPr>
          <a:xfrm>
            <a:off x="762000" y="4343400"/>
            <a:ext cx="2374877" cy="913057"/>
            <a:chOff x="-252584" y="3821244"/>
            <a:chExt cx="2728572" cy="979356"/>
          </a:xfrm>
        </p:grpSpPr>
        <p:sp>
          <p:nvSpPr>
            <p:cNvPr id="6" name="Rectangle 5">
              <a:extLst>
                <a:ext uri="{FF2B5EF4-FFF2-40B4-BE49-F238E27FC236}">
                  <a16:creationId xmlns:a16="http://schemas.microsoft.com/office/drawing/2014/main" xmlns="" id="{DDC1DA83-25F9-474D-8A75-D768BD47B7B2}"/>
                </a:ext>
              </a:extLst>
            </p:cNvPr>
            <p:cNvSpPr/>
            <p:nvPr/>
          </p:nvSpPr>
          <p:spPr>
            <a:xfrm>
              <a:off x="-252584" y="3821244"/>
              <a:ext cx="2678155" cy="97935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4" name="Picture 6" descr="DE CTR ACCEL Logo">
              <a:extLst>
                <a:ext uri="{FF2B5EF4-FFF2-40B4-BE49-F238E27FC236}">
                  <a16:creationId xmlns:a16="http://schemas.microsoft.com/office/drawing/2014/main" xmlns="" id="{BD09A06C-5668-1E43-A4BF-A93452742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84" y="3822683"/>
              <a:ext cx="2728572" cy="9017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86658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F3D008C-7A6F-4F43-9D81-FABE24C25611}" type="slidenum">
              <a:rPr lang="en-US" smtClean="0"/>
              <a:pPr/>
              <a:t>5</a:t>
            </a:fld>
            <a:endParaRPr lang="en-US"/>
          </a:p>
        </p:txBody>
      </p:sp>
      <p:sp>
        <p:nvSpPr>
          <p:cNvPr id="19" name="Title 1"/>
          <p:cNvSpPr>
            <a:spLocks noGrp="1"/>
          </p:cNvSpPr>
          <p:nvPr>
            <p:ph type="title"/>
          </p:nvPr>
        </p:nvSpPr>
        <p:spPr>
          <a:xfrm>
            <a:off x="820086" y="107341"/>
            <a:ext cx="7772400" cy="1143000"/>
          </a:xfrm>
        </p:spPr>
        <p:txBody>
          <a:bodyPr/>
          <a:lstStyle/>
          <a:p>
            <a:r>
              <a:rPr lang="en-US" dirty="0" smtClean="0"/>
              <a:t>Pathogenesis of Atherosclerosis</a:t>
            </a:r>
            <a:endParaRPr lang="en-US" dirty="0"/>
          </a:p>
        </p:txBody>
      </p:sp>
      <p:sp>
        <p:nvSpPr>
          <p:cNvPr id="8" name="TextBox 7"/>
          <p:cNvSpPr txBox="1"/>
          <p:nvPr/>
        </p:nvSpPr>
        <p:spPr>
          <a:xfrm>
            <a:off x="5638800" y="1828800"/>
            <a:ext cx="3330885" cy="1200329"/>
          </a:xfrm>
          <a:prstGeom prst="rect">
            <a:avLst/>
          </a:prstGeom>
          <a:noFill/>
        </p:spPr>
        <p:txBody>
          <a:bodyPr wrap="none" rtlCol="0">
            <a:spAutoFit/>
          </a:bodyPr>
          <a:lstStyle/>
          <a:p>
            <a:r>
              <a:rPr lang="en-US" dirty="0" smtClean="0"/>
              <a:t>Main culprits in </a:t>
            </a:r>
            <a:r>
              <a:rPr lang="en-US" dirty="0" err="1" smtClean="0"/>
              <a:t>atherogenesis</a:t>
            </a:r>
            <a:r>
              <a:rPr lang="en-US" dirty="0" smtClean="0"/>
              <a:t>:</a:t>
            </a:r>
          </a:p>
          <a:p>
            <a:pPr marL="285750" indent="-285750">
              <a:buFont typeface="Arial"/>
              <a:buChar char="•"/>
            </a:pPr>
            <a:r>
              <a:rPr lang="en-US" dirty="0" smtClean="0"/>
              <a:t>Modified lipoproteins</a:t>
            </a:r>
          </a:p>
          <a:p>
            <a:pPr marL="285750" indent="-285750">
              <a:buFont typeface="Arial"/>
              <a:buChar char="•"/>
            </a:pPr>
            <a:r>
              <a:rPr lang="en-US" dirty="0" smtClean="0"/>
              <a:t>Low endothelial shear stress</a:t>
            </a:r>
          </a:p>
          <a:p>
            <a:pPr marL="285750" indent="-285750">
              <a:buFont typeface="Arial"/>
              <a:buChar char="•"/>
            </a:pPr>
            <a:r>
              <a:rPr lang="en-US" dirty="0" smtClean="0"/>
              <a:t>Foam cells</a:t>
            </a:r>
          </a:p>
        </p:txBody>
      </p:sp>
      <p:pic>
        <p:nvPicPr>
          <p:cNvPr id="16" name="Picture 15"/>
          <p:cNvPicPr>
            <a:picLocks noChangeAspect="1"/>
          </p:cNvPicPr>
          <p:nvPr/>
        </p:nvPicPr>
        <p:blipFill>
          <a:blip r:embed="rId3"/>
          <a:stretch>
            <a:fillRect/>
          </a:stretch>
        </p:blipFill>
        <p:spPr>
          <a:xfrm>
            <a:off x="609600" y="914400"/>
            <a:ext cx="4952999" cy="3390052"/>
          </a:xfrm>
          <a:prstGeom prst="rect">
            <a:avLst/>
          </a:prstGeom>
        </p:spPr>
      </p:pic>
      <p:pic>
        <p:nvPicPr>
          <p:cNvPr id="23" name="Picture 22"/>
          <p:cNvPicPr>
            <a:picLocks noChangeAspect="1"/>
          </p:cNvPicPr>
          <p:nvPr/>
        </p:nvPicPr>
        <p:blipFill>
          <a:blip r:embed="rId4"/>
          <a:stretch>
            <a:fillRect/>
          </a:stretch>
        </p:blipFill>
        <p:spPr>
          <a:xfrm>
            <a:off x="1137373" y="4343400"/>
            <a:ext cx="4044227" cy="2336557"/>
          </a:xfrm>
          <a:prstGeom prst="rect">
            <a:avLst/>
          </a:prstGeom>
        </p:spPr>
      </p:pic>
      <p:sp>
        <p:nvSpPr>
          <p:cNvPr id="24" name="TextBox 23"/>
          <p:cNvSpPr txBox="1"/>
          <p:nvPr/>
        </p:nvSpPr>
        <p:spPr>
          <a:xfrm>
            <a:off x="5334000" y="4953000"/>
            <a:ext cx="3038287" cy="1200329"/>
          </a:xfrm>
          <a:prstGeom prst="rect">
            <a:avLst/>
          </a:prstGeom>
          <a:noFill/>
        </p:spPr>
        <p:txBody>
          <a:bodyPr wrap="none" rtlCol="0">
            <a:spAutoFit/>
          </a:bodyPr>
          <a:lstStyle/>
          <a:p>
            <a:r>
              <a:rPr lang="en-US" dirty="0" smtClean="0"/>
              <a:t>Three layers of an artery wall:</a:t>
            </a:r>
          </a:p>
          <a:p>
            <a:pPr marL="285750" indent="-285750">
              <a:buFont typeface="Wingdings" charset="2"/>
              <a:buChar char="§"/>
            </a:pPr>
            <a:r>
              <a:rPr lang="en-US" dirty="0" smtClean="0"/>
              <a:t>Intima</a:t>
            </a:r>
          </a:p>
          <a:p>
            <a:pPr marL="285750" indent="-285750">
              <a:buFont typeface="Wingdings" charset="2"/>
              <a:buChar char="§"/>
            </a:pPr>
            <a:r>
              <a:rPr lang="en-US" dirty="0" smtClean="0"/>
              <a:t>Media</a:t>
            </a:r>
          </a:p>
          <a:p>
            <a:pPr marL="285750" indent="-285750">
              <a:buFont typeface="Wingdings" charset="2"/>
              <a:buChar char="§"/>
            </a:pPr>
            <a:r>
              <a:rPr lang="en-US" dirty="0" smtClean="0"/>
              <a:t>Adventitia</a:t>
            </a:r>
            <a:endParaRPr lang="en-US" dirty="0"/>
          </a:p>
        </p:txBody>
      </p:sp>
      <p:sp>
        <p:nvSpPr>
          <p:cNvPr id="26" name="TextBox 25"/>
          <p:cNvSpPr txBox="1"/>
          <p:nvPr/>
        </p:nvSpPr>
        <p:spPr>
          <a:xfrm>
            <a:off x="5791200" y="1219200"/>
            <a:ext cx="2905738" cy="369332"/>
          </a:xfrm>
          <a:prstGeom prst="rect">
            <a:avLst/>
          </a:prstGeom>
          <a:noFill/>
        </p:spPr>
        <p:txBody>
          <a:bodyPr wrap="none" rtlCol="0">
            <a:spAutoFit/>
          </a:bodyPr>
          <a:lstStyle/>
          <a:p>
            <a:r>
              <a:rPr lang="en-US" dirty="0" smtClean="0"/>
              <a:t>From Chalmers et al. (2017)</a:t>
            </a:r>
            <a:endParaRPr lang="en-US" dirty="0"/>
          </a:p>
        </p:txBody>
      </p:sp>
    </p:spTree>
    <p:extLst>
      <p:ext uri="{BB962C8B-B14F-4D97-AF65-F5344CB8AC3E}">
        <p14:creationId xmlns:p14="http://schemas.microsoft.com/office/powerpoint/2010/main" val="10985493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6847"/>
            <a:ext cx="7772400" cy="1143000"/>
          </a:xfrm>
        </p:spPr>
        <p:txBody>
          <a:bodyPr>
            <a:normAutofit fontScale="90000"/>
          </a:bodyPr>
          <a:lstStyle/>
          <a:p>
            <a:r>
              <a:rPr lang="en-US" dirty="0" smtClean="0"/>
              <a:t>Structure and Organization </a:t>
            </a:r>
            <a:r>
              <a:rPr lang="en-US" smtClean="0"/>
              <a:t>of Arterial Wall</a:t>
            </a:r>
            <a:endParaRPr lang="en-US" dirty="0"/>
          </a:p>
        </p:txBody>
      </p:sp>
      <p:pic>
        <p:nvPicPr>
          <p:cNvPr id="6" name="Content Placeholder 5"/>
          <p:cNvPicPr>
            <a:picLocks noGrp="1" noChangeAspect="1"/>
          </p:cNvPicPr>
          <p:nvPr>
            <p:ph idx="1"/>
          </p:nvPr>
        </p:nvPicPr>
        <p:blipFill rotWithShape="1">
          <a:blip r:embed="rId3"/>
          <a:srcRect b="37788"/>
          <a:stretch/>
        </p:blipFill>
        <p:spPr>
          <a:xfrm>
            <a:off x="5215541" y="2993010"/>
            <a:ext cx="3130760" cy="2228059"/>
          </a:xfrm>
          <a:prstGeom prst="rect">
            <a:avLst/>
          </a:prstGeom>
        </p:spPr>
      </p:pic>
      <p:sp>
        <p:nvSpPr>
          <p:cNvPr id="3" name="Slide Number Placeholder 2"/>
          <p:cNvSpPr>
            <a:spLocks noGrp="1"/>
          </p:cNvSpPr>
          <p:nvPr>
            <p:ph type="sldNum" sz="quarter" idx="12"/>
          </p:nvPr>
        </p:nvSpPr>
        <p:spPr/>
        <p:txBody>
          <a:bodyPr/>
          <a:lstStyle/>
          <a:p>
            <a:fld id="{0F3D008C-7A6F-4F43-9D81-FABE24C25611}" type="slidenum">
              <a:rPr lang="en-US" smtClean="0"/>
              <a:pPr/>
              <a:t>6</a:t>
            </a:fld>
            <a:endParaRPr lang="en-US"/>
          </a:p>
        </p:txBody>
      </p:sp>
      <p:pic>
        <p:nvPicPr>
          <p:cNvPr id="5" name="Picture 2" descr="http://iame.com/online/vascular_laboratory_markers_of_cardiovascular_risk/images/Figur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733" y="1371600"/>
            <a:ext cx="3706787" cy="25537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9733" y="3963006"/>
            <a:ext cx="3129126" cy="646331"/>
          </a:xfrm>
          <a:prstGeom prst="rect">
            <a:avLst/>
          </a:prstGeom>
          <a:noFill/>
        </p:spPr>
        <p:txBody>
          <a:bodyPr wrap="none" rtlCol="0">
            <a:spAutoFit/>
          </a:bodyPr>
          <a:lstStyle/>
          <a:p>
            <a:r>
              <a:rPr lang="en-US" dirty="0" smtClean="0"/>
              <a:t>Institute for Advanced Medical</a:t>
            </a:r>
          </a:p>
          <a:p>
            <a:r>
              <a:rPr lang="en-US" dirty="0" smtClean="0"/>
              <a:t>Education: https://iame.com</a:t>
            </a:r>
            <a:endParaRPr lang="en-US" dirty="0"/>
          </a:p>
        </p:txBody>
      </p:sp>
      <p:sp>
        <p:nvSpPr>
          <p:cNvPr id="8" name="TextBox 7"/>
          <p:cNvSpPr txBox="1"/>
          <p:nvPr/>
        </p:nvSpPr>
        <p:spPr>
          <a:xfrm>
            <a:off x="5120546" y="5435220"/>
            <a:ext cx="3225755" cy="646331"/>
          </a:xfrm>
          <a:prstGeom prst="rect">
            <a:avLst/>
          </a:prstGeom>
          <a:noFill/>
        </p:spPr>
        <p:txBody>
          <a:bodyPr wrap="none" rtlCol="0">
            <a:spAutoFit/>
          </a:bodyPr>
          <a:lstStyle/>
          <a:p>
            <a:r>
              <a:rPr lang="en-US" dirty="0" err="1" smtClean="0"/>
              <a:t>Mulvany</a:t>
            </a:r>
            <a:r>
              <a:rPr lang="en-US" dirty="0" smtClean="0"/>
              <a:t>, Current Hypertension </a:t>
            </a:r>
          </a:p>
          <a:p>
            <a:pPr algn="ctr"/>
            <a:r>
              <a:rPr lang="en-US" dirty="0" smtClean="0"/>
              <a:t>Reports (2002)</a:t>
            </a:r>
            <a:endParaRPr lang="en-US" dirty="0"/>
          </a:p>
        </p:txBody>
      </p:sp>
      <p:sp>
        <p:nvSpPr>
          <p:cNvPr id="9" name="TextBox 8"/>
          <p:cNvSpPr txBox="1"/>
          <p:nvPr/>
        </p:nvSpPr>
        <p:spPr>
          <a:xfrm>
            <a:off x="769732" y="4881223"/>
            <a:ext cx="3802267" cy="2031325"/>
          </a:xfrm>
          <a:prstGeom prst="rect">
            <a:avLst/>
          </a:prstGeom>
          <a:noFill/>
        </p:spPr>
        <p:txBody>
          <a:bodyPr wrap="square" rtlCol="0">
            <a:spAutoFit/>
          </a:bodyPr>
          <a:lstStyle/>
          <a:p>
            <a:pPr marL="285750" indent="-285750">
              <a:buFont typeface="Wingdings" charset="2"/>
              <a:buChar char="q"/>
            </a:pPr>
            <a:r>
              <a:rPr lang="en-US" dirty="0"/>
              <a:t>An important consequence of atherosclerosis is </a:t>
            </a:r>
            <a:r>
              <a:rPr lang="en-US" b="1" dirty="0" smtClean="0"/>
              <a:t>Vessel Remodeling </a:t>
            </a:r>
          </a:p>
          <a:p>
            <a:pPr marL="285750" indent="-285750">
              <a:buFont typeface="Wingdings" charset="2"/>
              <a:buChar char="q"/>
            </a:pPr>
            <a:r>
              <a:rPr lang="en-US" dirty="0" smtClean="0"/>
              <a:t>Vessel Remodeling is a persistent </a:t>
            </a:r>
            <a:r>
              <a:rPr lang="en-US" dirty="0"/>
              <a:t>histological </a:t>
            </a:r>
            <a:r>
              <a:rPr lang="en-US" dirty="0" smtClean="0"/>
              <a:t>and/or geometric change </a:t>
            </a:r>
            <a:r>
              <a:rPr lang="en-US" dirty="0"/>
              <a:t>in the vessel wall</a:t>
            </a:r>
          </a:p>
          <a:p>
            <a:endParaRPr lang="en-US" dirty="0"/>
          </a:p>
        </p:txBody>
      </p:sp>
      <p:sp>
        <p:nvSpPr>
          <p:cNvPr id="10" name="TextBox 9"/>
          <p:cNvSpPr txBox="1"/>
          <p:nvPr/>
        </p:nvSpPr>
        <p:spPr>
          <a:xfrm>
            <a:off x="4876800" y="1575888"/>
            <a:ext cx="4042629" cy="1200329"/>
          </a:xfrm>
          <a:prstGeom prst="rect">
            <a:avLst/>
          </a:prstGeom>
          <a:noFill/>
        </p:spPr>
        <p:txBody>
          <a:bodyPr wrap="square" rtlCol="0">
            <a:spAutoFit/>
          </a:bodyPr>
          <a:lstStyle/>
          <a:p>
            <a:pPr marL="285750" indent="-285750">
              <a:buFont typeface="Wingdings" charset="2"/>
              <a:buChar char="q"/>
            </a:pPr>
            <a:r>
              <a:rPr lang="en-US" dirty="0" smtClean="0"/>
              <a:t>Remodeling can be </a:t>
            </a:r>
            <a:r>
              <a:rPr lang="en-US" dirty="0" err="1" smtClean="0"/>
              <a:t>hypotrophic</a:t>
            </a:r>
            <a:r>
              <a:rPr lang="en-US" dirty="0" smtClean="0"/>
              <a:t>, eutrophic or hypertrophic.</a:t>
            </a:r>
          </a:p>
          <a:p>
            <a:pPr marL="285750" indent="-285750">
              <a:buFont typeface="Wingdings" charset="2"/>
              <a:buChar char="q"/>
            </a:pPr>
            <a:r>
              <a:rPr lang="en-US" dirty="0" smtClean="0"/>
              <a:t>Remodeling can be inward, compensated or outward</a:t>
            </a:r>
            <a:endParaRPr lang="en-US" dirty="0"/>
          </a:p>
        </p:txBody>
      </p:sp>
    </p:spTree>
    <p:extLst>
      <p:ext uri="{BB962C8B-B14F-4D97-AF65-F5344CB8AC3E}">
        <p14:creationId xmlns:p14="http://schemas.microsoft.com/office/powerpoint/2010/main" val="429292829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90600" y="1295400"/>
            <a:ext cx="7664108" cy="2127966"/>
          </a:xfrm>
        </p:spPr>
        <p:txBody>
          <a:bodyPr/>
          <a:lstStyle/>
          <a:p>
            <a:r>
              <a:rPr lang="en-US" dirty="0" smtClean="0"/>
              <a:t>This usually occurs because of SMC infiltration/proliferation</a:t>
            </a:r>
          </a:p>
          <a:p>
            <a:r>
              <a:rPr lang="en-US" dirty="0" smtClean="0"/>
              <a:t>Question: When the intima expands, what happens to the vessel cross section?</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7</a:t>
            </a:fld>
            <a:endParaRPr lang="en-US"/>
          </a:p>
        </p:txBody>
      </p:sp>
      <p:grpSp>
        <p:nvGrpSpPr>
          <p:cNvPr id="2" name="Group 1"/>
          <p:cNvGrpSpPr/>
          <p:nvPr/>
        </p:nvGrpSpPr>
        <p:grpSpPr>
          <a:xfrm>
            <a:off x="2362200" y="2800834"/>
            <a:ext cx="5193691" cy="3652552"/>
            <a:chOff x="1419037" y="2284282"/>
            <a:chExt cx="6060503" cy="4262152"/>
          </a:xfrm>
        </p:grpSpPr>
        <p:pic>
          <p:nvPicPr>
            <p:cNvPr id="6" name="Content Placeholder 5"/>
            <p:cNvPicPr>
              <a:picLocks noChangeAspect="1"/>
            </p:cNvPicPr>
            <p:nvPr/>
          </p:nvPicPr>
          <p:blipFill rotWithShape="1">
            <a:blip r:embed="rId2"/>
            <a:srcRect b="38552"/>
            <a:stretch/>
          </p:blipFill>
          <p:spPr>
            <a:xfrm>
              <a:off x="1419037" y="2284282"/>
              <a:ext cx="6060503" cy="4262152"/>
            </a:xfrm>
            <a:prstGeom prst="rect">
              <a:avLst/>
            </a:prstGeom>
          </p:spPr>
        </p:pic>
        <p:sp>
          <p:nvSpPr>
            <p:cNvPr id="7" name="Multiply 6"/>
            <p:cNvSpPr/>
            <p:nvPr/>
          </p:nvSpPr>
          <p:spPr>
            <a:xfrm>
              <a:off x="3108455" y="2987097"/>
              <a:ext cx="838799" cy="783221"/>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4532463" y="3011213"/>
              <a:ext cx="838799" cy="783221"/>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4548207" y="5208108"/>
              <a:ext cx="838799" cy="783221"/>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p:cNvSpPr/>
            <p:nvPr/>
          </p:nvSpPr>
          <p:spPr>
            <a:xfrm>
              <a:off x="3185714" y="5208108"/>
              <a:ext cx="838799" cy="783221"/>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3185714" y="4135428"/>
              <a:ext cx="838799" cy="783221"/>
            </a:xfrm>
            <a:prstGeom prst="mathMultiply">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838200" y="230457"/>
            <a:ext cx="7702296" cy="1231106"/>
          </a:xfrm>
          <a:prstGeom prst="rect">
            <a:avLst/>
          </a:prstGeom>
          <a:noFill/>
        </p:spPr>
        <p:txBody>
          <a:bodyPr wrap="square" rtlCol="0">
            <a:spAutoFit/>
          </a:bodyPr>
          <a:lstStyle/>
          <a:p>
            <a:r>
              <a:rPr lang="en-US" sz="2800" dirty="0"/>
              <a:t>Atherosclerosis mainly involves thickening/growth of the intima</a:t>
            </a:r>
          </a:p>
          <a:p>
            <a:endParaRPr lang="en-US" dirty="0"/>
          </a:p>
        </p:txBody>
      </p:sp>
    </p:spTree>
    <p:extLst>
      <p:ext uri="{BB962C8B-B14F-4D97-AF65-F5344CB8AC3E}">
        <p14:creationId xmlns:p14="http://schemas.microsoft.com/office/powerpoint/2010/main" val="6084514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4183" y="1237226"/>
            <a:ext cx="4000885" cy="2801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762000" y="103623"/>
            <a:ext cx="8458200" cy="1095628"/>
          </a:xfrm>
        </p:spPr>
        <p:txBody>
          <a:bodyPr>
            <a:normAutofit fontScale="90000"/>
          </a:bodyPr>
          <a:lstStyle/>
          <a:p>
            <a:r>
              <a:rPr lang="en-US" dirty="0" smtClean="0"/>
              <a:t>Key Result from </a:t>
            </a:r>
            <a:r>
              <a:rPr lang="en-US" dirty="0" err="1" smtClean="0"/>
              <a:t>Glagov</a:t>
            </a:r>
            <a:r>
              <a:rPr lang="en-US" dirty="0" smtClean="0"/>
              <a:t> et al. (1987)</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8</a:t>
            </a:fld>
            <a:endParaRPr lang="en-US"/>
          </a:p>
        </p:txBody>
      </p:sp>
      <p:grpSp>
        <p:nvGrpSpPr>
          <p:cNvPr id="8" name="Group 7"/>
          <p:cNvGrpSpPr/>
          <p:nvPr/>
        </p:nvGrpSpPr>
        <p:grpSpPr>
          <a:xfrm>
            <a:off x="4648200" y="1066800"/>
            <a:ext cx="4111669" cy="2394135"/>
            <a:chOff x="3892764" y="3074615"/>
            <a:chExt cx="4894557" cy="2849994"/>
          </a:xfrm>
        </p:grpSpPr>
        <p:pic>
          <p:nvPicPr>
            <p:cNvPr id="14" name="Picture 13" descr="remodeling.eps"/>
            <p:cNvPicPr>
              <a:picLocks noChangeAspect="1"/>
            </p:cNvPicPr>
            <p:nvPr/>
          </p:nvPicPr>
          <p:blipFill rotWithShape="1">
            <a:blip r:embed="rId4" cstate="print">
              <a:extLst>
                <a:ext uri="{28A0092B-C50C-407E-A947-70E740481C1C}">
                  <a14:useLocalDpi xmlns:a14="http://schemas.microsoft.com/office/drawing/2010/main" val="0"/>
                </a:ext>
              </a:extLst>
            </a:blip>
            <a:srcRect l="19469"/>
            <a:stretch/>
          </p:blipFill>
          <p:spPr>
            <a:xfrm>
              <a:off x="3892764" y="3947582"/>
              <a:ext cx="4782955" cy="1071928"/>
            </a:xfrm>
            <a:prstGeom prst="rect">
              <a:avLst/>
            </a:prstGeom>
          </p:spPr>
        </p:pic>
        <p:sp>
          <p:nvSpPr>
            <p:cNvPr id="17" name="TextBox 16"/>
            <p:cNvSpPr txBox="1"/>
            <p:nvPr/>
          </p:nvSpPr>
          <p:spPr>
            <a:xfrm>
              <a:off x="4382286" y="3074615"/>
              <a:ext cx="4081695" cy="646331"/>
            </a:xfrm>
            <a:prstGeom prst="rect">
              <a:avLst/>
            </a:prstGeom>
            <a:noFill/>
          </p:spPr>
          <p:txBody>
            <a:bodyPr wrap="none" rtlCol="0">
              <a:spAutoFit/>
            </a:bodyPr>
            <a:lstStyle/>
            <a:p>
              <a:pPr algn="ctr"/>
              <a:r>
                <a:rPr lang="en-US" dirty="0" err="1" smtClean="0"/>
                <a:t>Glagov</a:t>
              </a:r>
              <a:r>
                <a:rPr lang="en-US" dirty="0" smtClean="0"/>
                <a:t> remodeling</a:t>
              </a:r>
            </a:p>
            <a:p>
              <a:pPr algn="ctr"/>
              <a:r>
                <a:rPr lang="en-US" dirty="0" smtClean="0"/>
                <a:t>in an arterial cross section (NEJM 1987)</a:t>
              </a:r>
              <a:endParaRPr lang="en-US" dirty="0"/>
            </a:p>
          </p:txBody>
        </p:sp>
        <p:sp>
          <p:nvSpPr>
            <p:cNvPr id="2" name="Right Arrow 1"/>
            <p:cNvSpPr/>
            <p:nvPr/>
          </p:nvSpPr>
          <p:spPr>
            <a:xfrm>
              <a:off x="4830133" y="4969692"/>
              <a:ext cx="1371600" cy="187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6867876" y="4982866"/>
              <a:ext cx="1371600" cy="1873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164891" y="5228488"/>
              <a:ext cx="2387571" cy="696121"/>
            </a:xfrm>
            <a:prstGeom prst="rect">
              <a:avLst/>
            </a:prstGeom>
            <a:noFill/>
          </p:spPr>
          <p:txBody>
            <a:bodyPr wrap="none" rtlCol="0">
              <a:spAutoFit/>
            </a:bodyPr>
            <a:lstStyle/>
            <a:p>
              <a:pPr algn="ctr"/>
              <a:r>
                <a:rPr lang="en-US" sz="1600" dirty="0" smtClean="0"/>
                <a:t>Compensating/slight </a:t>
              </a:r>
            </a:p>
            <a:p>
              <a:pPr algn="ctr"/>
              <a:r>
                <a:rPr lang="en-US" sz="1600" dirty="0" smtClean="0"/>
                <a:t>outward remodeling</a:t>
              </a:r>
            </a:p>
          </p:txBody>
        </p:sp>
        <p:sp>
          <p:nvSpPr>
            <p:cNvPr id="20" name="TextBox 19"/>
            <p:cNvSpPr txBox="1"/>
            <p:nvPr/>
          </p:nvSpPr>
          <p:spPr>
            <a:xfrm>
              <a:off x="6659269" y="5182322"/>
              <a:ext cx="2128052" cy="403017"/>
            </a:xfrm>
            <a:prstGeom prst="rect">
              <a:avLst/>
            </a:prstGeom>
            <a:noFill/>
          </p:spPr>
          <p:txBody>
            <a:bodyPr wrap="none" rtlCol="0">
              <a:spAutoFit/>
            </a:bodyPr>
            <a:lstStyle/>
            <a:p>
              <a:r>
                <a:rPr lang="en-US" sz="1600" dirty="0" smtClean="0"/>
                <a:t>Inward remodeling</a:t>
              </a:r>
              <a:endParaRPr lang="en-US" sz="1600" dirty="0"/>
            </a:p>
          </p:txBody>
        </p:sp>
      </p:grpSp>
      <p:sp>
        <p:nvSpPr>
          <p:cNvPr id="6" name="TextBox 5"/>
          <p:cNvSpPr txBox="1"/>
          <p:nvPr/>
        </p:nvSpPr>
        <p:spPr>
          <a:xfrm>
            <a:off x="914400" y="4953000"/>
            <a:ext cx="3657600" cy="1077218"/>
          </a:xfrm>
          <a:prstGeom prst="rect">
            <a:avLst/>
          </a:prstGeom>
          <a:noFill/>
        </p:spPr>
        <p:txBody>
          <a:bodyPr wrap="square" rtlCol="0">
            <a:spAutoFit/>
          </a:bodyPr>
          <a:lstStyle/>
          <a:p>
            <a:r>
              <a:rPr lang="en-US" sz="1600" dirty="0" smtClean="0"/>
              <a:t>Histologic sections of the left main coronary artery of 136 hearts were studied. Specimens included without regard to sex, postmortem diagnosis or cause of death.</a:t>
            </a:r>
            <a:endParaRPr lang="en-US"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615" y="1233334"/>
            <a:ext cx="4145539" cy="3567266"/>
          </a:xfrm>
          <a:prstGeom prst="rect">
            <a:avLst/>
          </a:prstGeom>
        </p:spPr>
      </p:pic>
      <p:graphicFrame>
        <p:nvGraphicFramePr>
          <p:cNvPr id="11" name="Object 10"/>
          <p:cNvGraphicFramePr>
            <a:graphicFrameLocks noChangeAspect="1"/>
          </p:cNvGraphicFramePr>
          <p:nvPr>
            <p:extLst>
              <p:ext uri="{D42A27DB-BD31-4B8C-83A1-F6EECF244321}">
                <p14:modId xmlns:p14="http://schemas.microsoft.com/office/powerpoint/2010/main" val="2495018681"/>
              </p:ext>
            </p:extLst>
          </p:nvPr>
        </p:nvGraphicFramePr>
        <p:xfrm>
          <a:off x="3581400" y="6096000"/>
          <a:ext cx="3541810" cy="609600"/>
        </p:xfrm>
        <a:graphic>
          <a:graphicData uri="http://schemas.openxmlformats.org/presentationml/2006/ole">
            <mc:AlternateContent xmlns:mc="http://schemas.openxmlformats.org/markup-compatibility/2006">
              <mc:Choice xmlns:v="urn:schemas-microsoft-com:vml" Requires="v">
                <p:oleObj spid="_x0000_s1152" name="Equation" r:id="rId6" imgW="2286000" imgH="393700" progId="Equation.3">
                  <p:embed/>
                </p:oleObj>
              </mc:Choice>
              <mc:Fallback>
                <p:oleObj name="Equation" r:id="rId6" imgW="2286000" imgH="393700" progId="Equation.3">
                  <p:embed/>
                  <p:pic>
                    <p:nvPicPr>
                      <p:cNvPr id="0" name=""/>
                      <p:cNvPicPr/>
                      <p:nvPr/>
                    </p:nvPicPr>
                    <p:blipFill>
                      <a:blip r:embed="rId7"/>
                      <a:stretch>
                        <a:fillRect/>
                      </a:stretch>
                    </p:blipFill>
                    <p:spPr>
                      <a:xfrm>
                        <a:off x="3581400" y="6096000"/>
                        <a:ext cx="3541810" cy="609600"/>
                      </a:xfrm>
                      <a:prstGeom prst="rect">
                        <a:avLst/>
                      </a:prstGeom>
                    </p:spPr>
                  </p:pic>
                </p:oleObj>
              </mc:Fallback>
            </mc:AlternateContent>
          </a:graphicData>
        </a:graphic>
      </p:graphicFrame>
      <p:pic>
        <p:nvPicPr>
          <p:cNvPr id="15" name="Picture 2" descr="http://iame.com/online/vascular_laboratory_markers_of_cardiovascular_risk/images/Figure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3810000"/>
            <a:ext cx="2971800" cy="204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216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5692"/>
            <a:ext cx="7772400" cy="1143000"/>
          </a:xfrm>
        </p:spPr>
        <p:txBody>
          <a:bodyPr>
            <a:normAutofit/>
          </a:bodyPr>
          <a:lstStyle/>
          <a:p>
            <a:r>
              <a:rPr lang="en-US" dirty="0" smtClean="0"/>
              <a:t>Importance in angiography</a:t>
            </a:r>
            <a:endParaRPr lang="en-US" dirty="0"/>
          </a:p>
        </p:txBody>
      </p:sp>
      <p:sp>
        <p:nvSpPr>
          <p:cNvPr id="4" name="Content Placeholder 3"/>
          <p:cNvSpPr>
            <a:spLocks noGrp="1"/>
          </p:cNvSpPr>
          <p:nvPr>
            <p:ph idx="1"/>
          </p:nvPr>
        </p:nvSpPr>
        <p:spPr>
          <a:xfrm>
            <a:off x="914400" y="914400"/>
            <a:ext cx="4806696" cy="3886200"/>
          </a:xfrm>
        </p:spPr>
        <p:txBody>
          <a:bodyPr>
            <a:normAutofit fontScale="85000" lnSpcReduction="10000"/>
          </a:bodyPr>
          <a:lstStyle/>
          <a:p>
            <a:r>
              <a:rPr lang="en-US" dirty="0" smtClean="0"/>
              <a:t>“The presence of a nearly normal lumen cross-sectional area despite the presence of a large plaque should be taken into account in evaluating atherosclerotic disease with use of coronary angiography.”</a:t>
            </a:r>
          </a:p>
          <a:p>
            <a:endParaRPr lang="en-US" dirty="0" smtClean="0"/>
          </a:p>
          <a:p>
            <a:r>
              <a:rPr lang="en-US" dirty="0" smtClean="0"/>
              <a:t> “…plaque size or the extent of involvement of a coronary artery by atherosclerosis may be greatly underestimated when only the lumen is visualized.”</a:t>
            </a:r>
          </a:p>
          <a:p>
            <a:endParaRPr lang="en-US" dirty="0" smtClean="0"/>
          </a:p>
          <a:p>
            <a:r>
              <a:rPr lang="en-US" dirty="0" smtClean="0"/>
              <a:t>“…the absence of obvious lumen narrowing on angiograms does not necessarily indicate that little or no disease is present.”</a:t>
            </a:r>
            <a:endParaRPr lang="en-US" dirty="0"/>
          </a:p>
        </p:txBody>
      </p:sp>
      <p:sp>
        <p:nvSpPr>
          <p:cNvPr id="3" name="Slide Number Placeholder 2"/>
          <p:cNvSpPr>
            <a:spLocks noGrp="1"/>
          </p:cNvSpPr>
          <p:nvPr>
            <p:ph type="sldNum" sz="quarter" idx="12"/>
          </p:nvPr>
        </p:nvSpPr>
        <p:spPr/>
        <p:txBody>
          <a:bodyPr/>
          <a:lstStyle/>
          <a:p>
            <a:fld id="{0F3D008C-7A6F-4F43-9D81-FABE24C25611}" type="slidenum">
              <a:rPr lang="en-US" smtClean="0"/>
              <a:pPr/>
              <a:t>9</a:t>
            </a:fld>
            <a:endParaRPr lang="en-US"/>
          </a:p>
        </p:txBody>
      </p:sp>
      <p:pic>
        <p:nvPicPr>
          <p:cNvPr id="6" name="Picture 2" descr="http://img.webmd.com/dtmcms/live/webmd/consumer_assets/site_images/media/medical/hw/h99912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000126"/>
            <a:ext cx="2940776" cy="19178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 Caud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048000"/>
            <a:ext cx="2438400" cy="2438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838200" y="5181600"/>
            <a:ext cx="3733800" cy="1094402"/>
            <a:chOff x="838200" y="5181600"/>
            <a:chExt cx="5029200" cy="1474092"/>
          </a:xfrm>
        </p:grpSpPr>
        <p:sp>
          <p:nvSpPr>
            <p:cNvPr id="8" name="Rectangle 7"/>
            <p:cNvSpPr/>
            <p:nvPr/>
          </p:nvSpPr>
          <p:spPr>
            <a:xfrm>
              <a:off x="838200" y="5181600"/>
              <a:ext cx="5029200" cy="147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remodeling.eps"/>
            <p:cNvPicPr>
              <a:picLocks noChangeAspect="1"/>
            </p:cNvPicPr>
            <p:nvPr/>
          </p:nvPicPr>
          <p:blipFill rotWithShape="1">
            <a:blip r:embed="rId4" cstate="print">
              <a:extLst>
                <a:ext uri="{28A0092B-C50C-407E-A947-70E740481C1C}">
                  <a14:useLocalDpi xmlns:a14="http://schemas.microsoft.com/office/drawing/2010/main" val="0"/>
                </a:ext>
              </a:extLst>
            </a:blip>
            <a:srcRect l="19469"/>
            <a:stretch/>
          </p:blipFill>
          <p:spPr>
            <a:xfrm>
              <a:off x="914400" y="5341937"/>
              <a:ext cx="4782955" cy="1071928"/>
            </a:xfrm>
            <a:prstGeom prst="rect">
              <a:avLst/>
            </a:prstGeom>
          </p:spPr>
        </p:pic>
      </p:gr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4625251"/>
            <a:ext cx="2417585" cy="2080349"/>
          </a:xfrm>
          <a:prstGeom prst="rect">
            <a:avLst/>
          </a:prstGeom>
        </p:spPr>
      </p:pic>
    </p:spTree>
    <p:extLst>
      <p:ext uri="{BB962C8B-B14F-4D97-AF65-F5344CB8AC3E}">
        <p14:creationId xmlns:p14="http://schemas.microsoft.com/office/powerpoint/2010/main" val="249622224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majorFont>
      <a:minorFont>
        <a:latin typeface="Franklin Gothic Book"/>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7377</TotalTime>
  <Words>2634</Words>
  <Application>Microsoft Macintosh PowerPoint</Application>
  <PresentationFormat>On-screen Show (4:3)</PresentationFormat>
  <Paragraphs>379</Paragraphs>
  <Slides>43</Slides>
  <Notes>19</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Crop</vt:lpstr>
      <vt:lpstr>Equation</vt:lpstr>
      <vt:lpstr>Simulation of intimal thickening in arteries by morphoelasticity</vt:lpstr>
      <vt:lpstr>Outline of Presentation</vt:lpstr>
      <vt:lpstr>Pathophysiology of Atherosclerosis and glagov Remodeling</vt:lpstr>
      <vt:lpstr>What is atherosclerosis?</vt:lpstr>
      <vt:lpstr>Pathogenesis of Atherosclerosis</vt:lpstr>
      <vt:lpstr>Structure and Organization of Arterial Wall</vt:lpstr>
      <vt:lpstr>PowerPoint Presentation</vt:lpstr>
      <vt:lpstr>Key Result from Glagov et al. (1987)</vt:lpstr>
      <vt:lpstr>Importance in angiography</vt:lpstr>
      <vt:lpstr>Compensatory enlargement: some literature</vt:lpstr>
      <vt:lpstr>Theory of Morphoelasticity</vt:lpstr>
      <vt:lpstr>Morphoelasticity: A theory of tissue growth1,2</vt:lpstr>
      <vt:lpstr>Applications of Morphoelasticity (and related theories)</vt:lpstr>
      <vt:lpstr>Review of (elastic) deformation</vt:lpstr>
      <vt:lpstr>Strain Energy Invariants</vt:lpstr>
      <vt:lpstr>Strain Energies for Isotropic Materials</vt:lpstr>
      <vt:lpstr>Strain Energy in Arteries</vt:lpstr>
      <vt:lpstr>Holzapfel-Gasser-Ogden Strain Energy</vt:lpstr>
      <vt:lpstr>Putting it all together</vt:lpstr>
      <vt:lpstr>Insights with 1D model</vt:lpstr>
      <vt:lpstr>One-dimensional model of intimal thickening</vt:lpstr>
      <vt:lpstr>Difference between data sets1,2</vt:lpstr>
      <vt:lpstr>Data Analysis and Curve Fitting</vt:lpstr>
      <vt:lpstr>Data Approach is supported by the model</vt:lpstr>
      <vt:lpstr>Intuitive Explanation for GR</vt:lpstr>
      <vt:lpstr>The role of the endothelium as a mechano-sensor</vt:lpstr>
      <vt:lpstr>Morphoelastic Model of Vascular Adaptation and Homeostasis</vt:lpstr>
      <vt:lpstr>Further applications of 1D model</vt:lpstr>
      <vt:lpstr>Vessel Size &amp; Remodeling</vt:lpstr>
      <vt:lpstr>PowerPoint Presentation</vt:lpstr>
      <vt:lpstr>Effect of Media Sclerosis (MS) on Remodeling Rate</vt:lpstr>
      <vt:lpstr>PowerPoint Presentation</vt:lpstr>
      <vt:lpstr>Finite element simulation</vt:lpstr>
      <vt:lpstr>General Cross sections and The Finite Element Method (2D)</vt:lpstr>
      <vt:lpstr>Brief Details of Numerical Method</vt:lpstr>
      <vt:lpstr>Intimal Thickening in 2D</vt:lpstr>
      <vt:lpstr>Changes in plaque histology: insights from enhanced IVUS</vt:lpstr>
      <vt:lpstr>Towards a more realistic model of plaque growth (work in progress)</vt:lpstr>
      <vt:lpstr>Changes in Histology:</vt:lpstr>
      <vt:lpstr>Development of Necrotic Cores:</vt:lpstr>
      <vt:lpstr>Caveats of Model</vt:lpstr>
      <vt:lpstr>Summary</vt:lpstr>
      <vt:lpstr>Acknowledgements</vt:lpstr>
    </vt:vector>
  </TitlesOfParts>
  <Company>University of Delaware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of Necrotic Cores in Vulnerable Plaque</dc:title>
  <dc:creator>pakwing</dc:creator>
  <cp:lastModifiedBy>Pak-Wing Fok</cp:lastModifiedBy>
  <cp:revision>637</cp:revision>
  <dcterms:created xsi:type="dcterms:W3CDTF">2013-08-27T11:37:10Z</dcterms:created>
  <dcterms:modified xsi:type="dcterms:W3CDTF">2019-02-05T14:24:15Z</dcterms:modified>
</cp:coreProperties>
</file>